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3"/>
  </p:notesMasterIdLst>
  <p:sldIdLst>
    <p:sldId id="268" r:id="rId2"/>
    <p:sldId id="272" r:id="rId3"/>
    <p:sldId id="369" r:id="rId4"/>
    <p:sldId id="397" r:id="rId5"/>
    <p:sldId id="324" r:id="rId6"/>
    <p:sldId id="327" r:id="rId7"/>
    <p:sldId id="330" r:id="rId8"/>
    <p:sldId id="342" r:id="rId9"/>
    <p:sldId id="290" r:id="rId10"/>
    <p:sldId id="338" r:id="rId11"/>
    <p:sldId id="309" r:id="rId12"/>
    <p:sldId id="343" r:id="rId13"/>
    <p:sldId id="319" r:id="rId14"/>
    <p:sldId id="332" r:id="rId15"/>
    <p:sldId id="296" r:id="rId16"/>
    <p:sldId id="370" r:id="rId17"/>
    <p:sldId id="346" r:id="rId18"/>
    <p:sldId id="347" r:id="rId19"/>
    <p:sldId id="363" r:id="rId20"/>
    <p:sldId id="367" r:id="rId21"/>
    <p:sldId id="388" r:id="rId22"/>
    <p:sldId id="389" r:id="rId23"/>
    <p:sldId id="390" r:id="rId24"/>
    <p:sldId id="387" r:id="rId25"/>
    <p:sldId id="352" r:id="rId26"/>
    <p:sldId id="393" r:id="rId27"/>
    <p:sldId id="376" r:id="rId28"/>
    <p:sldId id="375" r:id="rId29"/>
    <p:sldId id="335" r:id="rId30"/>
    <p:sldId id="378" r:id="rId31"/>
    <p:sldId id="379" r:id="rId32"/>
    <p:sldId id="371" r:id="rId33"/>
    <p:sldId id="359" r:id="rId34"/>
    <p:sldId id="360" r:id="rId35"/>
    <p:sldId id="373" r:id="rId36"/>
    <p:sldId id="374" r:id="rId37"/>
    <p:sldId id="362" r:id="rId38"/>
    <p:sldId id="377" r:id="rId39"/>
    <p:sldId id="331" r:id="rId40"/>
    <p:sldId id="380" r:id="rId41"/>
    <p:sldId id="385" r:id="rId42"/>
    <p:sldId id="386" r:id="rId43"/>
    <p:sldId id="372" r:id="rId44"/>
    <p:sldId id="383" r:id="rId45"/>
    <p:sldId id="394" r:id="rId46"/>
    <p:sldId id="384" r:id="rId47"/>
    <p:sldId id="322" r:id="rId48"/>
    <p:sldId id="336" r:id="rId49"/>
    <p:sldId id="337" r:id="rId50"/>
    <p:sldId id="340" r:id="rId51"/>
    <p:sldId id="295" r:id="rId52"/>
  </p:sldIdLst>
  <p:sldSz cx="12192000" cy="6858000"/>
  <p:notesSz cx="6858000" cy="9144000"/>
  <p:embeddedFontLst>
    <p:embeddedFont>
      <p:font typeface="ChosunilboNM" panose="02030304000000000000" pitchFamily="18" charset="-127"/>
      <p:regular r:id="rId54"/>
    </p:embeddedFont>
    <p:embeddedFont>
      <p:font typeface="NanumBarunGothic" panose="020B0603020101020101" pitchFamily="50" charset="-127"/>
      <p:regular r:id="rId55"/>
      <p:bold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조선일보명조" panose="02030304000000000000" pitchFamily="18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60C86AA-BFEC-440E-9886-B5AE1905A092}">
          <p14:sldIdLst>
            <p14:sldId id="268"/>
            <p14:sldId id="272"/>
          </p14:sldIdLst>
        </p14:section>
        <p14:section name="1. 현황 및 문제점" id="{03CF8458-1864-4304-8380-039CBDDF64DB}">
          <p14:sldIdLst>
            <p14:sldId id="369"/>
            <p14:sldId id="397"/>
            <p14:sldId id="324"/>
            <p14:sldId id="327"/>
            <p14:sldId id="330"/>
            <p14:sldId id="342"/>
            <p14:sldId id="290"/>
            <p14:sldId id="338"/>
            <p14:sldId id="309"/>
            <p14:sldId id="343"/>
            <p14:sldId id="319"/>
            <p14:sldId id="332"/>
            <p14:sldId id="296"/>
          </p14:sldIdLst>
        </p14:section>
        <p14:section name="2. 분석절차" id="{F817D1A3-E6E9-45AB-A10D-5A65C73B9798}">
          <p14:sldIdLst>
            <p14:sldId id="370"/>
            <p14:sldId id="346"/>
            <p14:sldId id="347"/>
            <p14:sldId id="363"/>
            <p14:sldId id="367"/>
            <p14:sldId id="388"/>
            <p14:sldId id="389"/>
            <p14:sldId id="390"/>
            <p14:sldId id="387"/>
            <p14:sldId id="352"/>
            <p14:sldId id="393"/>
            <p14:sldId id="376"/>
            <p14:sldId id="375"/>
            <p14:sldId id="335"/>
            <p14:sldId id="378"/>
            <p14:sldId id="379"/>
          </p14:sldIdLst>
        </p14:section>
        <p14:section name="3.모델링" id="{4E142EBB-B72B-4B4B-8AC4-8522D695D39E}">
          <p14:sldIdLst>
            <p14:sldId id="371"/>
            <p14:sldId id="359"/>
            <p14:sldId id="360"/>
            <p14:sldId id="373"/>
            <p14:sldId id="374"/>
            <p14:sldId id="362"/>
            <p14:sldId id="377"/>
            <p14:sldId id="331"/>
            <p14:sldId id="380"/>
            <p14:sldId id="385"/>
            <p14:sldId id="386"/>
          </p14:sldIdLst>
        </p14:section>
        <p14:section name="4.분석결과 및 결론" id="{8C326168-FDE6-40B1-8EA1-C97867C879A5}">
          <p14:sldIdLst>
            <p14:sldId id="372"/>
            <p14:sldId id="383"/>
            <p14:sldId id="394"/>
            <p14:sldId id="384"/>
          </p14:sldIdLst>
        </p14:section>
        <p14:section name="결론" id="{35BAB006-8CF1-431F-9C64-58304202FC18}">
          <p14:sldIdLst>
            <p14:sldId id="322"/>
            <p14:sldId id="336"/>
            <p14:sldId id="337"/>
            <p14:sldId id="34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소영" initials="장소" lastIdx="1" clrIdx="0">
    <p:extLst>
      <p:ext uri="{19B8F6BF-5375-455C-9EA6-DF929625EA0E}">
        <p15:presenceInfo xmlns:p15="http://schemas.microsoft.com/office/powerpoint/2012/main" userId="66aeee587445b6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151"/>
    <a:srgbClr val="FF0000"/>
    <a:srgbClr val="2F75B4"/>
    <a:srgbClr val="AEDAB7"/>
    <a:srgbClr val="FFC000"/>
    <a:srgbClr val="435159"/>
    <a:srgbClr val="8CA153"/>
    <a:srgbClr val="999999"/>
    <a:srgbClr val="DB2D2D"/>
    <a:srgbClr val="E2E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3883" autoAdjust="0"/>
  </p:normalViewPr>
  <p:slideViewPr>
    <p:cSldViewPr snapToGrid="0" snapToObjects="1">
      <p:cViewPr>
        <p:scale>
          <a:sx n="150" d="100"/>
          <a:sy n="150" d="100"/>
        </p:scale>
        <p:origin x="84" y="-8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-72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78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형태로</a:t>
            </a:r>
            <a:r>
              <a:rPr lang="en-US" altLang="ko-KR" dirty="0"/>
              <a:t>? (</a:t>
            </a:r>
            <a:r>
              <a:rPr lang="ko-KR" altLang="en-US" dirty="0"/>
              <a:t>최근 </a:t>
            </a:r>
            <a:r>
              <a:rPr lang="en-US" altLang="ko-KR" dirty="0"/>
              <a:t>5</a:t>
            </a:r>
            <a:r>
              <a:rPr lang="ko-KR" altLang="en-US" dirty="0"/>
              <a:t>년간 이용횟수</a:t>
            </a:r>
            <a:r>
              <a:rPr lang="en-US" altLang="ko-KR" dirty="0"/>
              <a:t>, </a:t>
            </a:r>
            <a:r>
              <a:rPr lang="ko-KR" altLang="en-US" dirty="0"/>
              <a:t>순위 테이블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178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573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1305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09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51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8123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252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557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522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AutoNum type="arabicPeriod"/>
            </a:pPr>
            <a:endParaRPr lang="en-US" altLang="ko-KR" sz="12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445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6436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414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534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564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8204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908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노선 </a:t>
            </a:r>
            <a:r>
              <a:rPr lang="en-US" altLang="ko-KR" dirty="0"/>
              <a:t>ID</a:t>
            </a:r>
            <a:r>
              <a:rPr lang="ko-KR" altLang="en-US" dirty="0"/>
              <a:t>는 버스 번호를 의미 </a:t>
            </a:r>
            <a:r>
              <a:rPr lang="en-US" altLang="ko-KR" dirty="0"/>
              <a:t>(ex 148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1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노선 </a:t>
            </a:r>
            <a:r>
              <a:rPr lang="en-US" altLang="ko-KR" dirty="0"/>
              <a:t>ID</a:t>
            </a:r>
            <a:r>
              <a:rPr lang="ko-KR" altLang="en-US" dirty="0"/>
              <a:t>는 버스 번호를 의미 </a:t>
            </a:r>
            <a:r>
              <a:rPr lang="en-US" altLang="ko-KR" dirty="0"/>
              <a:t>(ex 148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1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011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6569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14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4689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50,81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5030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9748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415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8969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9869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5198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195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공공자전거 사업에 대한 이야기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658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441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97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981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95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545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2021-04-27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.tiff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1.tiff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gif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microsoft.com/office/2007/relationships/hdphoto" Target="../media/hdphoto2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g.go.kr/" TargetMode="External"/><Relationship Id="rId3" Type="http://schemas.openxmlformats.org/officeDocument/2006/relationships/image" Target="../media/image1.tiff"/><Relationship Id="rId7" Type="http://schemas.openxmlformats.org/officeDocument/2006/relationships/hyperlink" Target="http://gisbig.nsdi.go.kr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pas.lh.or.kr/" TargetMode="External"/><Relationship Id="rId5" Type="http://schemas.openxmlformats.org/officeDocument/2006/relationships/hyperlink" Target="http://www.gbis.go.kr/gbis2014/publicService.action?cmd=mBusRoute" TargetMode="External"/><Relationship Id="rId4" Type="http://schemas.openxmlformats.org/officeDocument/2006/relationships/hyperlink" Target="https://stat.bucheon.go.kr/" TargetMode="External"/><Relationship Id="rId9" Type="http://schemas.openxmlformats.org/officeDocument/2006/relationships/hyperlink" Target="https://www.bigdata-transportation.kr/productGroupPopup/8647a4a1-4b15-11ea-acb2-246e9637d7d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14C82B-C756-2F4A-A1EB-534EE427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09168">
            <a:off x="2778375" y="387845"/>
            <a:ext cx="6635248" cy="6082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96C72-C5D0-C84D-806B-6FF1781F177E}"/>
              </a:ext>
            </a:extLst>
          </p:cNvPr>
          <p:cNvSpPr txBox="1"/>
          <p:nvPr/>
        </p:nvSpPr>
        <p:spPr>
          <a:xfrm>
            <a:off x="4022895" y="2042216"/>
            <a:ext cx="415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빅데이터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(C)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 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PYTHON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전공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A7851-691E-744D-85D9-6424C3432690}"/>
              </a:ext>
            </a:extLst>
          </p:cNvPr>
          <p:cNvSpPr txBox="1"/>
          <p:nvPr/>
        </p:nvSpPr>
        <p:spPr>
          <a:xfrm>
            <a:off x="4022895" y="4546101"/>
            <a:ext cx="416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자전거리두기조 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강용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 err="1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박희망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윤상원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장소영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38EC8-50D3-4447-A061-A4600AF428F8}"/>
              </a:ext>
            </a:extLst>
          </p:cNvPr>
          <p:cNvSpPr txBox="1"/>
          <p:nvPr/>
        </p:nvSpPr>
        <p:spPr>
          <a:xfrm>
            <a:off x="2595756" y="2714252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현황분석을 통한 추가 대여소 최적 위치 제안</a:t>
            </a: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07A7A-1116-4450-8CFE-8BA46285A3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4635B3-C46E-41D5-89C2-B49471B33B3F}"/>
              </a:ext>
            </a:extLst>
          </p:cNvPr>
          <p:cNvGrpSpPr/>
          <p:nvPr/>
        </p:nvGrpSpPr>
        <p:grpSpPr>
          <a:xfrm>
            <a:off x="831149" y="2317326"/>
            <a:ext cx="10529701" cy="2976331"/>
            <a:chOff x="769445" y="2703818"/>
            <a:chExt cx="10529701" cy="297633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39CBAA-A5B8-4C59-84C8-2B1EB445D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45" y="2707892"/>
              <a:ext cx="3299442" cy="24745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AB7726-7A9F-4D19-A9A4-889B00CBA2A7}"/>
                </a:ext>
              </a:extLst>
            </p:cNvPr>
            <p:cNvSpPr txBox="1"/>
            <p:nvPr/>
          </p:nvSpPr>
          <p:spPr>
            <a:xfrm>
              <a:off x="769445" y="5241567"/>
              <a:ext cx="3299442" cy="438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5] </a:t>
              </a:r>
              <a:r>
                <a:rPr lang="ko-KR" altLang="en-US" sz="1050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워드클라우드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b="1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네이버뉴스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최근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개월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키워드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: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공공자전거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‘,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공유자전거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’)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77AF5445-C555-4CF7-842F-6DEB0DA23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707" y="2707893"/>
              <a:ext cx="3299439" cy="247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2603F306-741D-4AF7-9A99-2726D4128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453" y="2703818"/>
              <a:ext cx="3299441" cy="2474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44918A-F909-4407-99F6-2665609541A0}"/>
                </a:ext>
              </a:extLst>
            </p:cNvPr>
            <p:cNvSpPr txBox="1"/>
            <p:nvPr/>
          </p:nvSpPr>
          <p:spPr>
            <a:xfrm>
              <a:off x="4335452" y="5241567"/>
              <a:ext cx="3299442" cy="438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6] </a:t>
              </a:r>
              <a:r>
                <a:rPr lang="ko-KR" altLang="en-US" sz="1050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워드클라우드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b="1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네이버블로그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최근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개월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키워드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: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공공자전거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‘,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공유자전거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’)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C54A4E-2013-4E1A-A2FE-7C5FB2A98848}"/>
                </a:ext>
              </a:extLst>
            </p:cNvPr>
            <p:cNvSpPr txBox="1"/>
            <p:nvPr/>
          </p:nvSpPr>
          <p:spPr>
            <a:xfrm>
              <a:off x="7999704" y="5241567"/>
              <a:ext cx="3299442" cy="438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7] </a:t>
              </a:r>
              <a:r>
                <a:rPr lang="ko-KR" altLang="en-US" sz="1050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워드클라우드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b="1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트위터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최근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개월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,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키워드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: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공공자전거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‘, ‘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공유자전거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’)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E13667-84BD-498B-8EE5-E9C600FFAF6B}"/>
              </a:ext>
            </a:extLst>
          </p:cNvPr>
          <p:cNvSpPr txBox="1"/>
          <p:nvPr/>
        </p:nvSpPr>
        <p:spPr>
          <a:xfrm>
            <a:off x="435366" y="5750224"/>
            <a:ext cx="1132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 사업은 부천시 뿐만 아니라 다른 지자체에서도 진행하고 있는 사업입니다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워드 클라우드의 결과 수원시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고양시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용인시와 같은 지역에서의 언급은 확인할 수 있었지만 부천시의 언급 결과는 없다는 점을 파악할 수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083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39FF5-CF3F-4389-907A-D97950048DA4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2DA05E-73DF-408C-99C6-1712F1BDF95E}"/>
              </a:ext>
            </a:extLst>
          </p:cNvPr>
          <p:cNvGrpSpPr/>
          <p:nvPr/>
        </p:nvGrpSpPr>
        <p:grpSpPr>
          <a:xfrm>
            <a:off x="-542103" y="1314786"/>
            <a:ext cx="7896426" cy="5813207"/>
            <a:chOff x="-435812" y="1287013"/>
            <a:chExt cx="7896426" cy="5813207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1F0C3A-0F92-442F-875C-97AE6ADA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35812" y="1287013"/>
              <a:ext cx="7750942" cy="5813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02DF2D-4CC6-489C-8AE3-51305DEBAABC}"/>
                </a:ext>
              </a:extLst>
            </p:cNvPr>
            <p:cNvSpPr txBox="1"/>
            <p:nvPr/>
          </p:nvSpPr>
          <p:spPr>
            <a:xfrm>
              <a:off x="4439424" y="4373681"/>
              <a:ext cx="302119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8]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공공자전거 대여소별 이용현황</a:t>
              </a:r>
              <a:endPara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  <a:p>
              <a:pPr algn="ctr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위에서부터 순서대로 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2016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 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~ 2020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553EA98-C66A-4FDE-B5E2-9279619E4F79}"/>
              </a:ext>
            </a:extLst>
          </p:cNvPr>
          <p:cNvSpPr txBox="1"/>
          <p:nvPr/>
        </p:nvSpPr>
        <p:spPr>
          <a:xfrm>
            <a:off x="6905202" y="4838506"/>
            <a:ext cx="50038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누구에게나 편리한 자전거 이용을 목표로 삼고 있지만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공공자전거 사업의 현황을 살펴보면 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역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시청역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에서의 이용률이 높다는 것을 파악할 수 있었습니다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187955AC-95F5-463F-9D07-F7BCD76A6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30608"/>
              </p:ext>
            </p:extLst>
          </p:nvPr>
        </p:nvGraphicFramePr>
        <p:xfrm>
          <a:off x="7975374" y="2373954"/>
          <a:ext cx="3590502" cy="21945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8162014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506972546"/>
                    </a:ext>
                  </a:extLst>
                </a:gridCol>
                <a:gridCol w="1406102">
                  <a:extLst>
                    <a:ext uri="{9D8B030D-6E8A-4147-A177-3AD203B41FA5}">
                      <a16:colId xmlns:a16="http://schemas.microsoft.com/office/drawing/2014/main" val="1377444949"/>
                    </a:ext>
                  </a:extLst>
                </a:gridCol>
              </a:tblGrid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대여소명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운영실적 총계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56260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시청역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18,692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716788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상동역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14,319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29589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신중동역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11,291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683054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부천역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8,071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627616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송내역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5,356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428071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6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4,686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6062"/>
                  </a:ext>
                </a:extLst>
              </a:tr>
              <a:tr h="26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7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굴포천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2,597</a:t>
                      </a:r>
                      <a:endParaRPr lang="ko-KR" altLang="en-US" sz="12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147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EFD13C8-692D-4FF7-B32B-BCD4298BC9A7}"/>
              </a:ext>
            </a:extLst>
          </p:cNvPr>
          <p:cNvSpPr txBox="1"/>
          <p:nvPr/>
        </p:nvSpPr>
        <p:spPr>
          <a:xfrm>
            <a:off x="8363328" y="2036794"/>
            <a:ext cx="28126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공공자전거 최근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5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개년 운영실적</a:t>
            </a:r>
          </a:p>
        </p:txBody>
      </p:sp>
    </p:spTree>
    <p:extLst>
      <p:ext uri="{BB962C8B-B14F-4D97-AF65-F5344CB8AC3E}">
        <p14:creationId xmlns:p14="http://schemas.microsoft.com/office/powerpoint/2010/main" val="329461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39FF5-CF3F-4389-907A-D97950048DA4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E9F1DC-A95C-4997-B468-7E17484E191A}"/>
              </a:ext>
            </a:extLst>
          </p:cNvPr>
          <p:cNvGrpSpPr/>
          <p:nvPr/>
        </p:nvGrpSpPr>
        <p:grpSpPr>
          <a:xfrm>
            <a:off x="284251" y="2519458"/>
            <a:ext cx="7719318" cy="1981210"/>
            <a:chOff x="903693" y="2096363"/>
            <a:chExt cx="10384613" cy="266527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4023242-CC5A-4850-84C4-87FA3A5E2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21" t="25632" r="56562" b="46611"/>
            <a:stretch/>
          </p:blipFill>
          <p:spPr>
            <a:xfrm>
              <a:off x="903693" y="2096363"/>
              <a:ext cx="10384613" cy="2665273"/>
            </a:xfrm>
            <a:prstGeom prst="rect">
              <a:avLst/>
            </a:prstGeom>
          </p:spPr>
        </p:pic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CEAB7F7-67F8-4EA1-8AAC-FEB227BD5E5E}"/>
                </a:ext>
              </a:extLst>
            </p:cNvPr>
            <p:cNvSpPr/>
            <p:nvPr/>
          </p:nvSpPr>
          <p:spPr>
            <a:xfrm>
              <a:off x="1866900" y="2891367"/>
              <a:ext cx="7378700" cy="172406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4407263C-A525-4EE1-9C7E-9A149EE9AD75}"/>
                </a:ext>
              </a:extLst>
            </p:cNvPr>
            <p:cNvSpPr/>
            <p:nvPr/>
          </p:nvSpPr>
          <p:spPr>
            <a:xfrm>
              <a:off x="1424538" y="3460137"/>
              <a:ext cx="1208505" cy="172406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CC2FE40-0A2C-4962-9B32-DFE001951ADE}"/>
              </a:ext>
            </a:extLst>
          </p:cNvPr>
          <p:cNvSpPr txBox="1"/>
          <p:nvPr/>
        </p:nvSpPr>
        <p:spPr>
          <a:xfrm>
            <a:off x="2633315" y="4957322"/>
            <a:ext cx="30211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9]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자전거이용활성화 조례</a:t>
            </a:r>
            <a:endParaRPr lang="en-US" altLang="ko-KR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03AC60B-B753-466C-99DB-6EB5983E78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12" t="36667" r="60938" b="14272"/>
          <a:stretch/>
        </p:blipFill>
        <p:spPr>
          <a:xfrm>
            <a:off x="8436436" y="851418"/>
            <a:ext cx="3322697" cy="40753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966D9A-EF4E-46F5-BBA4-70777F881DB6}"/>
              </a:ext>
            </a:extLst>
          </p:cNvPr>
          <p:cNvSpPr txBox="1"/>
          <p:nvPr/>
        </p:nvSpPr>
        <p:spPr>
          <a:xfrm>
            <a:off x="8587189" y="4982764"/>
            <a:ext cx="30211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 자전거 이용률이 높은 지역</a:t>
            </a:r>
            <a:endParaRPr lang="en-US" altLang="ko-KR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C4CE66-E33D-4223-B460-F6AC5B9812EC}"/>
              </a:ext>
            </a:extLst>
          </p:cNvPr>
          <p:cNvSpPr/>
          <p:nvPr/>
        </p:nvSpPr>
        <p:spPr>
          <a:xfrm>
            <a:off x="8846049" y="2653323"/>
            <a:ext cx="900987" cy="457095"/>
          </a:xfrm>
          <a:prstGeom prst="ellipse">
            <a:avLst/>
          </a:prstGeom>
          <a:noFill/>
          <a:ln w="762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5A232-89D0-4DEA-99A7-DC47E0AAFF14}"/>
              </a:ext>
            </a:extLst>
          </p:cNvPr>
          <p:cNvSpPr txBox="1"/>
          <p:nvPr/>
        </p:nvSpPr>
        <p:spPr>
          <a:xfrm>
            <a:off x="433752" y="5562229"/>
            <a:ext cx="1132538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자전거이용활성화 조례에서는 지하철역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공공청사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공원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대형유통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판매시설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공공주택단지 등에서 누구나 이용할 수 있어야 하지만 현재는 지하철역 근처 위주로만 대여소가 설치되어 있어 누구나 편리하게 이용하기에는 한계점이 존재합니다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47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4E38E-308C-4EAA-8ACB-011D2AB371AF}"/>
              </a:ext>
            </a:extLst>
          </p:cNvPr>
          <p:cNvSpPr txBox="1"/>
          <p:nvPr/>
        </p:nvSpPr>
        <p:spPr>
          <a:xfrm>
            <a:off x="8013840" y="2567357"/>
            <a:ext cx="4101960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공공자전거 대여소는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신중동역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송내역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총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개소의 공공자전거 대여소를 운영하고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 대여소의 분포가 지하철역 근처에만 집중되어 있어 고르게 분포되어 있지 않다는 문제점을 파악할 수 있었습니다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EE9517-8B62-4AE9-B15E-BA896AD4F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35" t="19757" r="14832" b="9260"/>
          <a:stretch/>
        </p:blipFill>
        <p:spPr>
          <a:xfrm>
            <a:off x="635007" y="1934832"/>
            <a:ext cx="3420658" cy="41982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3E9E95-9C82-4053-92C0-39EA94FAE1D6}"/>
              </a:ext>
            </a:extLst>
          </p:cNvPr>
          <p:cNvSpPr txBox="1"/>
          <p:nvPr/>
        </p:nvSpPr>
        <p:spPr>
          <a:xfrm>
            <a:off x="972036" y="6230282"/>
            <a:ext cx="28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11]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공공자전거 대여소 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654E9-091A-4CA2-953E-4BC028C3A17D}"/>
              </a:ext>
            </a:extLst>
          </p:cNvPr>
          <p:cNvSpPr txBox="1"/>
          <p:nvPr/>
        </p:nvSpPr>
        <p:spPr>
          <a:xfrm>
            <a:off x="4096825" y="6228479"/>
            <a:ext cx="3711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12]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행정동 별 인구분포와 지하철역의 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98AE53-05AE-4875-B63B-9D97EF5A0371}"/>
              </a:ext>
            </a:extLst>
          </p:cNvPr>
          <p:cNvSpPr/>
          <p:nvPr/>
        </p:nvSpPr>
        <p:spPr>
          <a:xfrm>
            <a:off x="8354491" y="1592386"/>
            <a:ext cx="34206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지하철 역에만 집중되어 있는 대여소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BC5B5F44-660D-45CF-BD20-687D26723D33}"/>
              </a:ext>
            </a:extLst>
          </p:cNvPr>
          <p:cNvSpPr/>
          <p:nvPr/>
        </p:nvSpPr>
        <p:spPr>
          <a:xfrm>
            <a:off x="10088350" y="4659620"/>
            <a:ext cx="1900449" cy="256562"/>
          </a:xfrm>
          <a:prstGeom prst="parallelogram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012903-D00B-440F-B861-A7BD4C320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44" t="30910" r="53462" b="19141"/>
          <a:stretch/>
        </p:blipFill>
        <p:spPr>
          <a:xfrm>
            <a:off x="4199101" y="1945427"/>
            <a:ext cx="3506592" cy="41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71FD5B-F2CB-40AA-AFAA-A95061B6A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71" t="13006" r="52694" b="3037"/>
          <a:stretch/>
        </p:blipFill>
        <p:spPr>
          <a:xfrm>
            <a:off x="1027669" y="2090246"/>
            <a:ext cx="2979373" cy="33766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151DB6-8CC0-4DF9-96B6-09AAFAFE2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79" t="12942" r="53123" b="2844"/>
          <a:stretch/>
        </p:blipFill>
        <p:spPr>
          <a:xfrm>
            <a:off x="4600489" y="2090246"/>
            <a:ext cx="2979374" cy="3376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33FCB2-AC90-4781-A98A-144B93BDE0EC}"/>
              </a:ext>
            </a:extLst>
          </p:cNvPr>
          <p:cNvSpPr txBox="1"/>
          <p:nvPr/>
        </p:nvSpPr>
        <p:spPr>
          <a:xfrm>
            <a:off x="686629" y="5524371"/>
            <a:ext cx="3637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13]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정류장의 개수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교통발전지역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C12BE-4888-4E49-BC7C-410355015D54}"/>
              </a:ext>
            </a:extLst>
          </p:cNvPr>
          <p:cNvSpPr txBox="1"/>
          <p:nvPr/>
        </p:nvSpPr>
        <p:spPr>
          <a:xfrm>
            <a:off x="4461431" y="5524371"/>
            <a:ext cx="32492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14]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운영대수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교통발전지역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13CEC-638C-48B5-83FB-67A7360A0CBE}"/>
              </a:ext>
            </a:extLst>
          </p:cNvPr>
          <p:cNvSpPr txBox="1"/>
          <p:nvPr/>
        </p:nvSpPr>
        <p:spPr>
          <a:xfrm>
            <a:off x="783104" y="5968672"/>
            <a:ext cx="983927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버스 정류장의 개수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그림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13)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개수와 배차간격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그림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14)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고려한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발전 지역을 시각화한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히트맵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en-US" altLang="ko-KR" sz="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수준의 인구밀도에도 불구하고 대중교통의 사각지대가 있음을 확인할 수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593D4A-F3AB-463E-81A6-EED8E557F955}"/>
              </a:ext>
            </a:extLst>
          </p:cNvPr>
          <p:cNvSpPr/>
          <p:nvPr/>
        </p:nvSpPr>
        <p:spPr>
          <a:xfrm>
            <a:off x="8354491" y="1592386"/>
            <a:ext cx="34206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대중교통에서 발견한 교통소외지역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7F75936-6A13-426B-84C2-68267E83A7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69" t="15674" r="51289" b="24090"/>
          <a:stretch/>
        </p:blipFill>
        <p:spPr>
          <a:xfrm>
            <a:off x="8173310" y="2090246"/>
            <a:ext cx="2639357" cy="33766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99DB9D-6CF9-4763-A559-7902B94E73CB}"/>
              </a:ext>
            </a:extLst>
          </p:cNvPr>
          <p:cNvSpPr txBox="1"/>
          <p:nvPr/>
        </p:nvSpPr>
        <p:spPr>
          <a:xfrm>
            <a:off x="7868350" y="5544293"/>
            <a:ext cx="32492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15]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행정동 별 인구밀도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15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72" name="Picture 4" descr="Bucheon City Hall">
            <a:extLst>
              <a:ext uri="{FF2B5EF4-FFF2-40B4-BE49-F238E27FC236}">
                <a16:creationId xmlns:a16="http://schemas.microsoft.com/office/drawing/2014/main" id="{16EF3367-CECA-41FE-BB23-FDBE7974D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2641" r="19290" b="2325"/>
          <a:stretch/>
        </p:blipFill>
        <p:spPr bwMode="auto">
          <a:xfrm rot="290657">
            <a:off x="633426" y="2206292"/>
            <a:ext cx="3946561" cy="423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2FEC9-06B9-4F94-B730-A648A4F9107F}"/>
              </a:ext>
            </a:extLst>
          </p:cNvPr>
          <p:cNvSpPr txBox="1"/>
          <p:nvPr/>
        </p:nvSpPr>
        <p:spPr>
          <a:xfrm>
            <a:off x="4525364" y="3218800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rgbClr val="8CA153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         공공자전거 현황분석을 통한 추가 대여소 최적 위치 제안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6565409-A33A-474E-A165-407887DD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54" y="5348908"/>
            <a:ext cx="2646220" cy="9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20428B-C190-4820-9A81-22B3FDC95C8A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주제 소개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3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3C82E870-5DEC-4E64-B3DA-E84D83D12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11011" r="20515" b="6537"/>
          <a:stretch/>
        </p:blipFill>
        <p:spPr bwMode="auto">
          <a:xfrm>
            <a:off x="5087917" y="3260661"/>
            <a:ext cx="1008083" cy="142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7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D531B6E-2DCF-4E80-A9DA-BF562FA47D40}"/>
              </a:ext>
            </a:extLst>
          </p:cNvPr>
          <p:cNvGrpSpPr/>
          <p:nvPr/>
        </p:nvGrpSpPr>
        <p:grpSpPr>
          <a:xfrm>
            <a:off x="4722631" y="1627850"/>
            <a:ext cx="2746737" cy="3802353"/>
            <a:chOff x="3393772" y="2198868"/>
            <a:chExt cx="2746737" cy="38023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1037EF-45BE-2049-B684-DDCDF37608A5}"/>
                </a:ext>
              </a:extLst>
            </p:cNvPr>
            <p:cNvSpPr txBox="1"/>
            <p:nvPr/>
          </p:nvSpPr>
          <p:spPr>
            <a:xfrm>
              <a:off x="3393772" y="3999965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분석절차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997217-CA60-B249-9A03-A7C0AB93F049}"/>
                </a:ext>
              </a:extLst>
            </p:cNvPr>
            <p:cNvSpPr txBox="1"/>
            <p:nvPr/>
          </p:nvSpPr>
          <p:spPr>
            <a:xfrm>
              <a:off x="4380090" y="3510689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02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CC70B32-E34C-4264-ACA5-CA6A12781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193" y="2198868"/>
              <a:ext cx="1314450" cy="131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B996B-B284-4F9A-8E8F-A2EA4367F5AB}"/>
                </a:ext>
              </a:extLst>
            </p:cNvPr>
            <p:cNvSpPr txBox="1"/>
            <p:nvPr/>
          </p:nvSpPr>
          <p:spPr>
            <a:xfrm>
              <a:off x="3807342" y="4508505"/>
              <a:ext cx="1972113" cy="149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이용기술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데이터셋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분석절차 개요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변수소개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지도정보의 수치화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</a:t>
              </a:r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학습데이터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예측데이터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교통소외지역 분석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84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2245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DD48A-E30F-40EC-A9B3-67E4F9780EB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이용 기술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040" name="Picture 16" descr="Python Logo - PNG and Vector - Logo Download">
            <a:extLst>
              <a:ext uri="{FF2B5EF4-FFF2-40B4-BE49-F238E27FC236}">
                <a16:creationId xmlns:a16="http://schemas.microsoft.com/office/drawing/2014/main" id="{8E8C8CAC-24D0-4843-995A-56FFB924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5" y="3020041"/>
            <a:ext cx="1380356" cy="153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EBDC1D1-8CF1-400C-B6C3-EBE465DD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39" y="4652347"/>
            <a:ext cx="1032742" cy="3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oPandas logo proposal · Issue #1405 · geopandas/geopandas · GitHub">
            <a:extLst>
              <a:ext uri="{FF2B5EF4-FFF2-40B4-BE49-F238E27FC236}">
                <a16:creationId xmlns:a16="http://schemas.microsoft.com/office/drawing/2014/main" id="{73AB279D-E608-4B98-B5BA-E9B483D8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433" y="4541815"/>
            <a:ext cx="1746706" cy="51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olium @ Deepnote | Deepnote">
            <a:extLst>
              <a:ext uri="{FF2B5EF4-FFF2-40B4-BE49-F238E27FC236}">
                <a16:creationId xmlns:a16="http://schemas.microsoft.com/office/drawing/2014/main" id="{CF4C73DA-BCC0-4304-8619-317146A4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31" y="3083866"/>
            <a:ext cx="1748737" cy="59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4432F7B-D891-4F60-808B-3176BE20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095" y="3177517"/>
            <a:ext cx="1895867" cy="76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cikit-learn - 실전코딩">
            <a:extLst>
              <a:ext uri="{FF2B5EF4-FFF2-40B4-BE49-F238E27FC236}">
                <a16:creationId xmlns:a16="http://schemas.microsoft.com/office/drawing/2014/main" id="{992CFD02-098C-409E-82BF-34974BF8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35" y="3036994"/>
            <a:ext cx="1045982" cy="5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hp File Document Icon Icons - Download Free Vector Icons | Noun Project">
            <a:extLst>
              <a:ext uri="{FF2B5EF4-FFF2-40B4-BE49-F238E27FC236}">
                <a16:creationId xmlns:a16="http://schemas.microsoft.com/office/drawing/2014/main" id="{2255218F-24F6-41D1-8330-92D1EEB0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89" y="4877046"/>
            <a:ext cx="1161504" cy="11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ew GeoJSON validation service | Joinup">
            <a:extLst>
              <a:ext uri="{FF2B5EF4-FFF2-40B4-BE49-F238E27FC236}">
                <a16:creationId xmlns:a16="http://schemas.microsoft.com/office/drawing/2014/main" id="{E1EEA55E-263B-4124-9E70-DA63631D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20" y="3836079"/>
            <a:ext cx="1441185" cy="58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ithub repo 올바르게 가져오기..">
            <a:extLst>
              <a:ext uri="{FF2B5EF4-FFF2-40B4-BE49-F238E27FC236}">
                <a16:creationId xmlns:a16="http://schemas.microsoft.com/office/drawing/2014/main" id="{C21AA735-D267-40B8-A1AE-9469D431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995" y="4126188"/>
            <a:ext cx="1915943" cy="9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786FA5-A21F-4EE0-9B25-E1ADA1F2D488}"/>
              </a:ext>
            </a:extLst>
          </p:cNvPr>
          <p:cNvSpPr/>
          <p:nvPr/>
        </p:nvSpPr>
        <p:spPr>
          <a:xfrm>
            <a:off x="4325863" y="2716431"/>
            <a:ext cx="3540274" cy="3684370"/>
          </a:xfrm>
          <a:prstGeom prst="rect">
            <a:avLst/>
          </a:prstGeom>
          <a:noFill/>
          <a:ln w="19050">
            <a:solidFill>
              <a:srgbClr val="8CA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F53DA9-02EE-432F-96C9-9AB2FAEDE154}"/>
              </a:ext>
            </a:extLst>
          </p:cNvPr>
          <p:cNvSpPr/>
          <p:nvPr/>
        </p:nvSpPr>
        <p:spPr>
          <a:xfrm>
            <a:off x="8200114" y="2716431"/>
            <a:ext cx="3540274" cy="3684370"/>
          </a:xfrm>
          <a:prstGeom prst="rect">
            <a:avLst/>
          </a:prstGeom>
          <a:noFill/>
          <a:ln w="19050">
            <a:solidFill>
              <a:srgbClr val="8CA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241785-DE2B-4001-914F-0092124BAC94}"/>
              </a:ext>
            </a:extLst>
          </p:cNvPr>
          <p:cNvSpPr/>
          <p:nvPr/>
        </p:nvSpPr>
        <p:spPr>
          <a:xfrm>
            <a:off x="451612" y="2716431"/>
            <a:ext cx="3540274" cy="3684370"/>
          </a:xfrm>
          <a:prstGeom prst="rect">
            <a:avLst/>
          </a:prstGeom>
          <a:noFill/>
          <a:ln w="19050">
            <a:solidFill>
              <a:srgbClr val="8CA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CE7F2-459F-4D3D-81BE-808244C1AF80}"/>
              </a:ext>
            </a:extLst>
          </p:cNvPr>
          <p:cNvSpPr/>
          <p:nvPr/>
        </p:nvSpPr>
        <p:spPr>
          <a:xfrm>
            <a:off x="451612" y="2149235"/>
            <a:ext cx="3540274" cy="4363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전처리</a:t>
            </a:r>
            <a:endParaRPr lang="ko-KR" alt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4D1FB6-20CA-43DA-BAAA-585B3709BF38}"/>
              </a:ext>
            </a:extLst>
          </p:cNvPr>
          <p:cNvSpPr/>
          <p:nvPr/>
        </p:nvSpPr>
        <p:spPr>
          <a:xfrm>
            <a:off x="4325863" y="2149235"/>
            <a:ext cx="3540274" cy="4363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83CFDB-5D1B-467B-A14E-FAE45BEEB274}"/>
              </a:ext>
            </a:extLst>
          </p:cNvPr>
          <p:cNvSpPr/>
          <p:nvPr/>
        </p:nvSpPr>
        <p:spPr>
          <a:xfrm>
            <a:off x="8200114" y="2149235"/>
            <a:ext cx="3540274" cy="4363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기타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E585EE1-B942-4B8A-84A7-D0B34107F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15" y="3768180"/>
            <a:ext cx="1909370" cy="7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CED2271-4FB9-4674-84AE-FF196BDF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63" y="5383534"/>
            <a:ext cx="1746706" cy="50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Excel Logo">
            <a:extLst>
              <a:ext uri="{FF2B5EF4-FFF2-40B4-BE49-F238E27FC236}">
                <a16:creationId xmlns:a16="http://schemas.microsoft.com/office/drawing/2014/main" id="{DBBEAC79-9342-4DBF-85F6-B5E6EBE4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76" y="5098625"/>
            <a:ext cx="1163640" cy="7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tion Labs, Inc. Logo Vector">
            <a:extLst>
              <a:ext uri="{FF2B5EF4-FFF2-40B4-BE49-F238E27FC236}">
                <a16:creationId xmlns:a16="http://schemas.microsoft.com/office/drawing/2014/main" id="{2CD6DD40-15B2-4B4F-A9B1-43ADEFE6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228" y="5161524"/>
            <a:ext cx="2139477" cy="11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초보자를 위한 깃(Git) 사용법 · Yoon's devlog">
            <a:extLst>
              <a:ext uri="{FF2B5EF4-FFF2-40B4-BE49-F238E27FC236}">
                <a16:creationId xmlns:a16="http://schemas.microsoft.com/office/drawing/2014/main" id="{08256AE8-7E5D-4182-B3B0-ECC3DCCC9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37" y="3083866"/>
            <a:ext cx="1664858" cy="69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AEB084-676F-4B11-9AC1-D4D86EDE45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8248" y="5079499"/>
            <a:ext cx="1155241" cy="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3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Picture 2" descr="공공데이터 – 경기도여성가족재단">
            <a:extLst>
              <a:ext uri="{FF2B5EF4-FFF2-40B4-BE49-F238E27FC236}">
                <a16:creationId xmlns:a16="http://schemas.microsoft.com/office/drawing/2014/main" id="{285E9D3D-7B43-456A-8B87-E90BDD016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4" t="29659" r="25298" b="31706"/>
          <a:stretch/>
        </p:blipFill>
        <p:spPr bwMode="auto">
          <a:xfrm>
            <a:off x="774377" y="2359609"/>
            <a:ext cx="2811543" cy="7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국가공간정보포털">
            <a:extLst>
              <a:ext uri="{FF2B5EF4-FFF2-40B4-BE49-F238E27FC236}">
                <a16:creationId xmlns:a16="http://schemas.microsoft.com/office/drawing/2014/main" id="{DB7EFC75-615E-45ED-A564-677C0156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31" y="3701243"/>
            <a:ext cx="2623834" cy="7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경기도교통정보센터">
            <a:extLst>
              <a:ext uri="{FF2B5EF4-FFF2-40B4-BE49-F238E27FC236}">
                <a16:creationId xmlns:a16="http://schemas.microsoft.com/office/drawing/2014/main" id="{BA3F81E9-8C3C-49A8-AD0C-6D38FED2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269" y="2435359"/>
            <a:ext cx="2460354" cy="6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경기도 공공데이터 포털 - 경기 데이터드림 : 네이버 블로그">
            <a:extLst>
              <a:ext uri="{FF2B5EF4-FFF2-40B4-BE49-F238E27FC236}">
                <a16:creationId xmlns:a16="http://schemas.microsoft.com/office/drawing/2014/main" id="{8FA160A4-E4A7-4CD8-8135-D97D4DA57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32778" r="50000" b="35370"/>
          <a:stretch/>
        </p:blipFill>
        <p:spPr bwMode="auto">
          <a:xfrm>
            <a:off x="5167657" y="1901089"/>
            <a:ext cx="2269996" cy="119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정보공개청구">
            <a:extLst>
              <a:ext uri="{FF2B5EF4-FFF2-40B4-BE49-F238E27FC236}">
                <a16:creationId xmlns:a16="http://schemas.microsoft.com/office/drawing/2014/main" id="{5FD25C6F-ACAA-4AC8-898E-7A22CC6BA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83" y="3701242"/>
            <a:ext cx="2293937" cy="7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KTDB 국가교통DB KOREA TRANSPORT DATABASE">
            <a:extLst>
              <a:ext uri="{FF2B5EF4-FFF2-40B4-BE49-F238E27FC236}">
                <a16:creationId xmlns:a16="http://schemas.microsoft.com/office/drawing/2014/main" id="{97C6E432-EE02-4B56-AE19-0751C46B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38" y="3822863"/>
            <a:ext cx="2348086" cy="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B31621-2646-47E4-97F5-0427E2096F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수집한 데이터셋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F882F2-B89A-49F9-AA8E-36C95C204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1418" y="5139407"/>
            <a:ext cx="1008315" cy="12782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38182C-B177-420B-B0D6-E52F8306F6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7657" y="5157843"/>
            <a:ext cx="2022939" cy="98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22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1DD3C728-B91F-4E30-A2DA-8728B5F65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628245"/>
              </p:ext>
            </p:extLst>
          </p:nvPr>
        </p:nvGraphicFramePr>
        <p:xfrm>
          <a:off x="300290" y="2297071"/>
          <a:ext cx="11586911" cy="39505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52813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6396283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3306726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531089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데이터셋 목록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활용 목적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숙박업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공연장 및 전시장 정보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문화관광정보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공공체육시설현황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청소년 수련시설현황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민간체육시설업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시설 위치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버스 정류소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지하철역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일자별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시간대별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승하차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경기도 청사 및 출장소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대중교통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공공시설 위치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 데이터 드림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도로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도로 현황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경기교통정보센터 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인도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보도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자전거 도로 현황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국가공간정보포털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공공자전거 무료대여소 운영실적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(2016~2020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대여소 운영 실적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정보공개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교통망 일반버스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버스 운영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국가교통 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78403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인구현황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인구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판타지아부천통계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781400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기상정보 데이터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(2016~2020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기상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기상청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22910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100m x 100m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격자당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인구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격자당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인구 분포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국토정보플랫폼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2746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00D716-07DC-4112-95BA-4F87E40B3006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수집한 데이터셋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5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5ADB7E-2A50-854F-965A-083AD17C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09168">
            <a:off x="5227374" y="393736"/>
            <a:ext cx="1979138" cy="181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A7F54-DCC2-EC48-A6C0-CD0EE2FFC4C5}"/>
              </a:ext>
            </a:extLst>
          </p:cNvPr>
          <p:cNvSpPr txBox="1"/>
          <p:nvPr/>
        </p:nvSpPr>
        <p:spPr>
          <a:xfrm>
            <a:off x="5427009" y="1058821"/>
            <a:ext cx="159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목차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70C4CD-D93D-4F77-AC2F-C86A97EFBEDB}"/>
              </a:ext>
            </a:extLst>
          </p:cNvPr>
          <p:cNvGrpSpPr/>
          <p:nvPr/>
        </p:nvGrpSpPr>
        <p:grpSpPr>
          <a:xfrm>
            <a:off x="654050" y="2198868"/>
            <a:ext cx="10803352" cy="3802353"/>
            <a:chOff x="654050" y="2295121"/>
            <a:chExt cx="10803352" cy="3802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FE3236-750D-A047-B36B-3A3B34F30683}"/>
                </a:ext>
              </a:extLst>
            </p:cNvPr>
            <p:cNvSpPr txBox="1"/>
            <p:nvPr/>
          </p:nvSpPr>
          <p:spPr>
            <a:xfrm>
              <a:off x="654050" y="4094812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현황 및 문제점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32DD45-DFCA-F745-9699-1DEA536CD912}"/>
                </a:ext>
              </a:extLst>
            </p:cNvPr>
            <p:cNvSpPr txBox="1"/>
            <p:nvPr/>
          </p:nvSpPr>
          <p:spPr>
            <a:xfrm>
              <a:off x="1634406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01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1037EF-45BE-2049-B684-DDCDF37608A5}"/>
                </a:ext>
              </a:extLst>
            </p:cNvPr>
            <p:cNvSpPr txBox="1"/>
            <p:nvPr/>
          </p:nvSpPr>
          <p:spPr>
            <a:xfrm>
              <a:off x="3393772" y="4096218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분석절차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997217-CA60-B249-9A03-A7C0AB93F049}"/>
                </a:ext>
              </a:extLst>
            </p:cNvPr>
            <p:cNvSpPr txBox="1"/>
            <p:nvPr/>
          </p:nvSpPr>
          <p:spPr>
            <a:xfrm>
              <a:off x="4380090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02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BBC928-2143-ED49-9C10-4DD06080EC37}"/>
                </a:ext>
              </a:extLst>
            </p:cNvPr>
            <p:cNvSpPr txBox="1"/>
            <p:nvPr/>
          </p:nvSpPr>
          <p:spPr>
            <a:xfrm>
              <a:off x="6065349" y="4094812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모델링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502B3E-B9B3-E44B-9A9C-7D220F9CBD47}"/>
                </a:ext>
              </a:extLst>
            </p:cNvPr>
            <p:cNvSpPr txBox="1"/>
            <p:nvPr/>
          </p:nvSpPr>
          <p:spPr>
            <a:xfrm>
              <a:off x="7045704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03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8B4252-4EEE-734E-AFA7-0099FFEA17CC}"/>
                </a:ext>
              </a:extLst>
            </p:cNvPr>
            <p:cNvSpPr txBox="1"/>
            <p:nvPr/>
          </p:nvSpPr>
          <p:spPr>
            <a:xfrm>
              <a:off x="8710665" y="4096218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분석결과 및 결론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2EB10A-1606-1B40-B6AF-E1D5E09FD71B}"/>
                </a:ext>
              </a:extLst>
            </p:cNvPr>
            <p:cNvSpPr txBox="1"/>
            <p:nvPr/>
          </p:nvSpPr>
          <p:spPr>
            <a:xfrm>
              <a:off x="9691021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04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FF9F8D2-6ACE-4A83-8A3C-8C931134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312" y="2432718"/>
              <a:ext cx="1034215" cy="1034215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CC70B32-E34C-4264-ACA5-CA6A12781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193" y="2295121"/>
              <a:ext cx="1314450" cy="131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0CD2F9B-8834-4AAA-BEE8-053B4DDA8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1609" y="2432717"/>
              <a:ext cx="1034215" cy="1034215"/>
            </a:xfrm>
            <a:prstGeom prst="rect">
              <a:avLst/>
            </a:prstGeom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DD6B9D7F-5D92-48CA-BA76-7C318A871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09" y="2295121"/>
              <a:ext cx="1314450" cy="131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8F3A0B-0CCE-4216-B2A9-B25064BDA99B}"/>
                </a:ext>
              </a:extLst>
            </p:cNvPr>
            <p:cNvSpPr txBox="1"/>
            <p:nvPr/>
          </p:nvSpPr>
          <p:spPr>
            <a:xfrm>
              <a:off x="940037" y="4610964"/>
              <a:ext cx="2174761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공공자전거란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?</a:t>
              </a: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부천시의 특징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부천시의 공공자전거 사업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공공자전거 사업의 현황분석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CB996B-B284-4F9A-8E8F-A2EA4367F5AB}"/>
                </a:ext>
              </a:extLst>
            </p:cNvPr>
            <p:cNvSpPr txBox="1"/>
            <p:nvPr/>
          </p:nvSpPr>
          <p:spPr>
            <a:xfrm>
              <a:off x="3807342" y="4604758"/>
              <a:ext cx="1972113" cy="149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이용기술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데이터셋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분석절차 개요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변수소개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지도정보의 수치화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</a:t>
              </a:r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학습데이터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예측데이터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교통소외지역 분석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5700AE-E9B7-4A5C-9866-71E3275D3AB0}"/>
                </a:ext>
              </a:extLst>
            </p:cNvPr>
            <p:cNvSpPr txBox="1"/>
            <p:nvPr/>
          </p:nvSpPr>
          <p:spPr>
            <a:xfrm>
              <a:off x="6475952" y="4604758"/>
              <a:ext cx="216663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다중회귀분석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(</a:t>
              </a:r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대여량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예측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</a:p>
            <a:p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K-means(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후보군 추가 배치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8FE5B9-7D21-461D-95AC-DA80D0C965A1}"/>
                </a:ext>
              </a:extLst>
            </p:cNvPr>
            <p:cNvSpPr txBox="1"/>
            <p:nvPr/>
          </p:nvSpPr>
          <p:spPr>
            <a:xfrm>
              <a:off x="9426809" y="4604758"/>
              <a:ext cx="1972113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분석결과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(1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안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,2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안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기대효과 및 한계점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참고문헌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출처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7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6417CA-A079-47D2-A925-EF7629973639}"/>
              </a:ext>
            </a:extLst>
          </p:cNvPr>
          <p:cNvGrpSpPr/>
          <p:nvPr/>
        </p:nvGrpSpPr>
        <p:grpSpPr>
          <a:xfrm>
            <a:off x="416989" y="1842542"/>
            <a:ext cx="11368474" cy="3245035"/>
            <a:chOff x="84774" y="1591949"/>
            <a:chExt cx="11368474" cy="32450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C2585A-343F-4057-88A1-DB3695905579}"/>
                </a:ext>
              </a:extLst>
            </p:cNvPr>
            <p:cNvGrpSpPr/>
            <p:nvPr/>
          </p:nvGrpSpPr>
          <p:grpSpPr>
            <a:xfrm>
              <a:off x="84774" y="1614627"/>
              <a:ext cx="2668322" cy="3222356"/>
              <a:chOff x="256166" y="1716054"/>
              <a:chExt cx="2754018" cy="332584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27EC70A-493C-2F48-9DEF-5C90A49FBDDE}"/>
                  </a:ext>
                </a:extLst>
              </p:cNvPr>
              <p:cNvSpPr/>
              <p:nvPr/>
            </p:nvSpPr>
            <p:spPr>
              <a:xfrm>
                <a:off x="256166" y="1968071"/>
                <a:ext cx="2754018" cy="30738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105B4F-0C31-438F-87F2-B277935C9207}"/>
                  </a:ext>
                </a:extLst>
              </p:cNvPr>
              <p:cNvSpPr txBox="1"/>
              <p:nvPr/>
            </p:nvSpPr>
            <p:spPr>
              <a:xfrm>
                <a:off x="325641" y="3151042"/>
                <a:ext cx="2615190" cy="412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1. </a:t>
                </a:r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분석절차 개요</a:t>
                </a:r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 </a:t>
                </a:r>
                <a:endParaRPr kumimoji="1" lang="ko-KR" altLang="en-US" sz="1600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endParaRPr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5569EA35-01B8-4A6C-9A3A-964359F35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353385" y="1739370"/>
                <a:ext cx="559579" cy="512948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6A22F26-F27F-4374-A5A2-8E3416B89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174" y="4276729"/>
                <a:ext cx="765171" cy="765171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AABAC13-AE16-4C15-B0DF-BC898BCDADFD}"/>
                </a:ext>
              </a:extLst>
            </p:cNvPr>
            <p:cNvGrpSpPr/>
            <p:nvPr/>
          </p:nvGrpSpPr>
          <p:grpSpPr>
            <a:xfrm>
              <a:off x="2897152" y="1617516"/>
              <a:ext cx="2888774" cy="3219468"/>
              <a:chOff x="6086500" y="1719035"/>
              <a:chExt cx="2981550" cy="332286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FF66D04-1D61-4A3C-AC54-DB8C4B14C092}"/>
                  </a:ext>
                </a:extLst>
              </p:cNvPr>
              <p:cNvSpPr/>
              <p:nvPr/>
            </p:nvSpPr>
            <p:spPr>
              <a:xfrm>
                <a:off x="6200266" y="1968071"/>
                <a:ext cx="2754018" cy="30738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1786A-B91B-42F3-988E-27CD304CEB47}"/>
                  </a:ext>
                </a:extLst>
              </p:cNvPr>
              <p:cNvSpPr txBox="1"/>
              <p:nvPr/>
            </p:nvSpPr>
            <p:spPr>
              <a:xfrm>
                <a:off x="6086500" y="3151041"/>
                <a:ext cx="2981550" cy="1048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2. </a:t>
                </a:r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지도정보의 수치화</a:t>
                </a:r>
                <a:endParaRPr kumimoji="1" lang="en-US" altLang="ko-KR" sz="2000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endParaRPr>
              </a:p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: </a:t>
                </a:r>
                <a:r>
                  <a:rPr kumimoji="1" lang="ko-KR" altLang="en-US" sz="2000" dirty="0" err="1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전처리</a:t>
                </a:r>
                <a:endParaRPr kumimoji="1" lang="ko-KR" altLang="en-US" sz="1600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endParaRPr>
              </a:p>
              <a:p>
                <a:pPr algn="ctr"/>
                <a:endParaRPr kumimoji="1" lang="ko-KR" altLang="en-US" sz="2000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endParaRPr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771AF3D-AE04-4D32-8DFE-35C9743D5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7300637" y="1742351"/>
                <a:ext cx="559579" cy="512948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C3FBFE74-B246-4B1D-BE9B-6B41A54BF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0294" y="4276728"/>
                <a:ext cx="765171" cy="765171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C626EC-556F-4963-A3B1-5734EB184E01}"/>
                </a:ext>
              </a:extLst>
            </p:cNvPr>
            <p:cNvGrpSpPr/>
            <p:nvPr/>
          </p:nvGrpSpPr>
          <p:grpSpPr>
            <a:xfrm>
              <a:off x="5896153" y="1591949"/>
              <a:ext cx="2681222" cy="3219468"/>
              <a:chOff x="9181816" y="1719035"/>
              <a:chExt cx="2767332" cy="332286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7BF1107-C0BD-4791-9C66-F3217C981B88}"/>
                  </a:ext>
                </a:extLst>
              </p:cNvPr>
              <p:cNvSpPr/>
              <p:nvPr/>
            </p:nvSpPr>
            <p:spPr>
              <a:xfrm>
                <a:off x="9181816" y="1968071"/>
                <a:ext cx="2754018" cy="30738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B5EE80-1249-4D89-AE70-39AECD7135F8}"/>
                  </a:ext>
                </a:extLst>
              </p:cNvPr>
              <p:cNvSpPr txBox="1"/>
              <p:nvPr/>
            </p:nvSpPr>
            <p:spPr>
              <a:xfrm>
                <a:off x="9195130" y="3154025"/>
                <a:ext cx="275401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3. </a:t>
                </a:r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학습데이터</a:t>
                </a:r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, </a:t>
                </a:r>
              </a:p>
              <a:p>
                <a:pPr algn="ctr"/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예측데이터</a:t>
                </a: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8161AF4-CA06-46FE-826A-A64F34212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0279037" y="1742351"/>
                <a:ext cx="559579" cy="51294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C29218D-4925-48DD-9C46-E20CA0707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07475" y="4276729"/>
                <a:ext cx="765171" cy="765171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E6A1C08-FA98-45B1-B612-8C14B9E73FD7}"/>
                </a:ext>
              </a:extLst>
            </p:cNvPr>
            <p:cNvGrpSpPr/>
            <p:nvPr/>
          </p:nvGrpSpPr>
          <p:grpSpPr>
            <a:xfrm>
              <a:off x="8784926" y="1591949"/>
              <a:ext cx="2668322" cy="3219467"/>
              <a:chOff x="9799646" y="1617516"/>
              <a:chExt cx="2668322" cy="321946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A79713A-3395-4184-A2D7-A19414B69AF0}"/>
                  </a:ext>
                </a:extLst>
              </p:cNvPr>
              <p:cNvSpPr/>
              <p:nvPr/>
            </p:nvSpPr>
            <p:spPr>
              <a:xfrm>
                <a:off x="9799646" y="1858802"/>
                <a:ext cx="2668322" cy="29781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0D681C-F68C-4DCC-83BC-71ADA8223ECF}"/>
                  </a:ext>
                </a:extLst>
              </p:cNvPr>
              <p:cNvSpPr txBox="1"/>
              <p:nvPr/>
            </p:nvSpPr>
            <p:spPr>
              <a:xfrm>
                <a:off x="9799646" y="3007853"/>
                <a:ext cx="26683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4. </a:t>
                </a:r>
                <a:r>
                  <a:rPr kumimoji="1" lang="ko-KR" altLang="en-US" sz="2000" dirty="0">
                    <a:latin typeface="ChosunilboNM" panose="02030304000000000000" pitchFamily="18" charset="-128"/>
                    <a:ea typeface="ChosunilboNM" panose="02030304000000000000" pitchFamily="18" charset="-128"/>
                    <a:cs typeface="ChosunilboNM" panose="02030304000000000000" pitchFamily="18" charset="-128"/>
                  </a:rPr>
                  <a:t>교통소외지역 파악</a:t>
                </a: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5B3F361-07ED-4DAE-9463-9A3A671DE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0862725" y="1640106"/>
                <a:ext cx="542167" cy="49698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3FBD8D-B2C7-4D36-B5F1-7454B254B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8497" y="4095622"/>
                <a:ext cx="741361" cy="741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9774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(1)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분석절차 개요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70707D-D759-41C4-932D-EFFEFF7FFE04}"/>
              </a:ext>
            </a:extLst>
          </p:cNvPr>
          <p:cNvGraphicFramePr>
            <a:graphicFrameLocks noGrp="1"/>
          </p:cNvGraphicFramePr>
          <p:nvPr/>
        </p:nvGraphicFramePr>
        <p:xfrm>
          <a:off x="327205" y="2695408"/>
          <a:ext cx="10809222" cy="162826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34677">
                  <a:extLst>
                    <a:ext uri="{9D8B030D-6E8A-4147-A177-3AD203B41FA5}">
                      <a16:colId xmlns:a16="http://schemas.microsoft.com/office/drawing/2014/main" val="446304163"/>
                    </a:ext>
                  </a:extLst>
                </a:gridCol>
                <a:gridCol w="2079812">
                  <a:extLst>
                    <a:ext uri="{9D8B030D-6E8A-4147-A177-3AD203B41FA5}">
                      <a16:colId xmlns:a16="http://schemas.microsoft.com/office/drawing/2014/main" val="1582188019"/>
                    </a:ext>
                  </a:extLst>
                </a:gridCol>
                <a:gridCol w="2072491">
                  <a:extLst>
                    <a:ext uri="{9D8B030D-6E8A-4147-A177-3AD203B41FA5}">
                      <a16:colId xmlns:a16="http://schemas.microsoft.com/office/drawing/2014/main" val="1172573926"/>
                    </a:ext>
                  </a:extLst>
                </a:gridCol>
                <a:gridCol w="2893956">
                  <a:extLst>
                    <a:ext uri="{9D8B030D-6E8A-4147-A177-3AD203B41FA5}">
                      <a16:colId xmlns:a16="http://schemas.microsoft.com/office/drawing/2014/main" val="884188256"/>
                    </a:ext>
                  </a:extLst>
                </a:gridCol>
                <a:gridCol w="2028286">
                  <a:extLst>
                    <a:ext uri="{9D8B030D-6E8A-4147-A177-3AD203B41FA5}">
                      <a16:colId xmlns:a16="http://schemas.microsoft.com/office/drawing/2014/main" val="112597775"/>
                    </a:ext>
                  </a:extLst>
                </a:gridCol>
              </a:tblGrid>
              <a:tr h="266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자전거 대여소명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(Month)</a:t>
                      </a:r>
                      <a:endParaRPr lang="ko-KR" altLang="en-US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독립변수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종속변수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495390"/>
                  </a:ext>
                </a:extLst>
              </a:tr>
              <a:tr h="3481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현재 운영중인 </a:t>
                      </a:r>
                      <a:endParaRPr lang="en-US" altLang="ko-KR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7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개의 대여소명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17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년 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3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~19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년 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12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</a:t>
                      </a:r>
                      <a:endParaRPr lang="en-US" altLang="ko-KR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(1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,2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월에 </a:t>
                      </a:r>
                      <a:r>
                        <a:rPr lang="ko-KR" altLang="en-US" sz="16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미운영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날씨 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대여소 접근성 변수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월별 자전거 </a:t>
                      </a:r>
                      <a:r>
                        <a:rPr lang="ko-KR" altLang="en-US" sz="16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대여량</a:t>
                      </a:r>
                      <a:endParaRPr lang="ko-KR" altLang="en-US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05252"/>
                  </a:ext>
                </a:extLst>
              </a:tr>
              <a:tr h="94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월별 기온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, 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강수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, 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풍속 등의 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대여소 기준  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5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분 이내 거리의 </a:t>
                      </a:r>
                      <a:endParaRPr lang="en-US" altLang="ko-KR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시설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주거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, 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상업 등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)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 </a:t>
                      </a:r>
                      <a:endParaRPr lang="en-US" altLang="ko-KR" sz="16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 Semilight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개수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최소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최대</a:t>
                      </a:r>
                      <a:r>
                        <a:rPr lang="en-US" altLang="ko-KR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 Semilight" panose="020B0503020000020004" pitchFamily="34" charset="-127"/>
                        </a:rPr>
                        <a:t>평균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401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BA94D01-5CA2-4518-9FE4-3FE40A555A47}"/>
              </a:ext>
            </a:extLst>
          </p:cNvPr>
          <p:cNvSpPr txBox="1"/>
          <p:nvPr/>
        </p:nvSpPr>
        <p:spPr>
          <a:xfrm>
            <a:off x="327205" y="2153271"/>
            <a:ext cx="1080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공공자전거 </a:t>
            </a:r>
            <a:r>
              <a:rPr kumimoji="1"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대여량에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영향을 미치는 요인을 파악하기 위해 </a:t>
            </a:r>
            <a:r>
              <a:rPr kumimoji="1" lang="ko-KR" altLang="en-US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다중선형회귀 모델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6E3AB-14B2-4908-B452-A6E36EB44039}"/>
              </a:ext>
            </a:extLst>
          </p:cNvPr>
          <p:cNvSpPr txBox="1"/>
          <p:nvPr/>
        </p:nvSpPr>
        <p:spPr>
          <a:xfrm>
            <a:off x="327205" y="4643894"/>
            <a:ext cx="1080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다중회귀 모델의 유의한 변수들을 대상으로 모델링하여</a:t>
            </a: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</a:t>
            </a:r>
            <a:r>
              <a:rPr kumimoji="1" lang="ko-KR" altLang="en-US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대여량</a:t>
            </a:r>
            <a:r>
              <a:rPr kumimoji="1" lang="ko-KR" altLang="en-US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수요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도출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5D24D-6D3B-441C-9A7B-CD0B35C27F28}"/>
              </a:ext>
            </a:extLst>
          </p:cNvPr>
          <p:cNvSpPr txBox="1"/>
          <p:nvPr/>
        </p:nvSpPr>
        <p:spPr>
          <a:xfrm>
            <a:off x="327205" y="5015257"/>
            <a:ext cx="11204395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다중회귀 모델에서 유의하다고 판별된 변수들은 유지 및 나머지 변수들 제거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월평균 총 예상 </a:t>
            </a:r>
            <a:r>
              <a:rPr kumimoji="1"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대여량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수요를 예측하는 모델을 생성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평가를 위해 수정된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제곱 등을 확인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33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(1)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분석절차 개요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3B45F-4AC2-42A1-81F8-8D907F39371C}"/>
              </a:ext>
            </a:extLst>
          </p:cNvPr>
          <p:cNvSpPr txBox="1"/>
          <p:nvPr/>
        </p:nvSpPr>
        <p:spPr>
          <a:xfrm>
            <a:off x="327205" y="2574772"/>
            <a:ext cx="1080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인구분포도를 기준으로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 을 이용하여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대여소 후보군과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수요가 많은 곳 선정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4361-B412-4580-91FC-2C99E5D0AEA7}"/>
              </a:ext>
            </a:extLst>
          </p:cNvPr>
          <p:cNvSpPr txBox="1"/>
          <p:nvPr/>
        </p:nvSpPr>
        <p:spPr>
          <a:xfrm>
            <a:off x="327204" y="2944104"/>
            <a:ext cx="11356796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공공자전거의 </a:t>
            </a:r>
            <a:r>
              <a:rPr kumimoji="1"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대여량은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대여소별로 차이가 발생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예상 </a:t>
            </a:r>
            <a:r>
              <a:rPr kumimoji="1"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이용량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순위대로 대여소를 배정하여 특정 대여소에 대한 쏠림 현상을 방지할 것으로 예측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부천시 인구분포도를 기준으로 후보군 생성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후보군을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클러스터링을 통해 대표 후보군을 지정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수요가 많은 곳으로 최종 대여소 입지를 선정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653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123F2-1DDB-427D-886A-D18BF7786CF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(1)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분석절차 개요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-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변수 소개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C289AC-2C0D-4074-ABA1-D1D6A7E19465}"/>
              </a:ext>
            </a:extLst>
          </p:cNvPr>
          <p:cNvSpPr/>
          <p:nvPr/>
        </p:nvSpPr>
        <p:spPr>
          <a:xfrm>
            <a:off x="363631" y="2303903"/>
            <a:ext cx="5354224" cy="4363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rgbClr val="8CA153"/>
                  </a:solidFill>
                </a:ln>
                <a:solidFill>
                  <a:srgbClr val="8CA153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변수 생성에 활용한 데이터셋 </a:t>
            </a:r>
            <a:r>
              <a:rPr lang="en-US" altLang="ko-KR" sz="2400" dirty="0">
                <a:ln>
                  <a:solidFill>
                    <a:srgbClr val="8CA153"/>
                  </a:solidFill>
                </a:ln>
                <a:solidFill>
                  <a:srgbClr val="8CA153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(23</a:t>
            </a:r>
            <a:r>
              <a:rPr lang="ko-KR" altLang="en-US" sz="2400" dirty="0">
                <a:ln>
                  <a:solidFill>
                    <a:srgbClr val="8CA153"/>
                  </a:solidFill>
                </a:ln>
                <a:solidFill>
                  <a:srgbClr val="8CA153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개</a:t>
            </a:r>
            <a:r>
              <a:rPr lang="en-US" altLang="ko-KR" sz="2400" dirty="0">
                <a:ln>
                  <a:solidFill>
                    <a:srgbClr val="8CA153"/>
                  </a:solidFill>
                </a:ln>
                <a:solidFill>
                  <a:srgbClr val="8CA153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8CA153"/>
                </a:solidFill>
              </a:ln>
              <a:solidFill>
                <a:srgbClr val="8CA153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8D598D-5546-4A6A-8CDF-CF7CF098D64F}"/>
              </a:ext>
            </a:extLst>
          </p:cNvPr>
          <p:cNvSpPr/>
          <p:nvPr/>
        </p:nvSpPr>
        <p:spPr>
          <a:xfrm>
            <a:off x="3040743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ko-KR" altLang="en-US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85C02E4-5C1F-49D6-8F1B-7B110289F7CD}"/>
              </a:ext>
            </a:extLst>
          </p:cNvPr>
          <p:cNvSpPr/>
          <p:nvPr/>
        </p:nvSpPr>
        <p:spPr>
          <a:xfrm>
            <a:off x="5156617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EF1C6A4-B532-4B9F-90F7-D67B32F0DB05}"/>
              </a:ext>
            </a:extLst>
          </p:cNvPr>
          <p:cNvSpPr/>
          <p:nvPr/>
        </p:nvSpPr>
        <p:spPr>
          <a:xfrm>
            <a:off x="7271598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4A17830-F630-447E-B488-A646ABB8B821}"/>
              </a:ext>
            </a:extLst>
          </p:cNvPr>
          <p:cNvSpPr/>
          <p:nvPr/>
        </p:nvSpPr>
        <p:spPr>
          <a:xfrm>
            <a:off x="9386579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3A495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AED8F3-32B3-41AB-A26F-D159F2BAC46C}"/>
              </a:ext>
            </a:extLst>
          </p:cNvPr>
          <p:cNvSpPr/>
          <p:nvPr/>
        </p:nvSpPr>
        <p:spPr>
          <a:xfrm>
            <a:off x="924869" y="3429000"/>
            <a:ext cx="1867268" cy="2772516"/>
          </a:xfrm>
          <a:prstGeom prst="round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ln>
                <a:solidFill>
                  <a:schemeClr val="bg1"/>
                </a:solidFill>
              </a:ln>
              <a:solidFill>
                <a:srgbClr val="182932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7648F7-B83A-471D-81AC-EE4C374074B1}"/>
              </a:ext>
            </a:extLst>
          </p:cNvPr>
          <p:cNvSpPr txBox="1"/>
          <p:nvPr/>
        </p:nvSpPr>
        <p:spPr>
          <a:xfrm>
            <a:off x="1041649" y="3733383"/>
            <a:ext cx="1633708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날씨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강수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강수형태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기온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풍속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풍향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E0A24-529D-44C6-A4C7-FF45F70303B5}"/>
              </a:ext>
            </a:extLst>
          </p:cNvPr>
          <p:cNvSpPr txBox="1"/>
          <p:nvPr/>
        </p:nvSpPr>
        <p:spPr>
          <a:xfrm>
            <a:off x="3157523" y="3733383"/>
            <a:ext cx="163370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교통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지하철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버스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09E1AB-2463-485B-8AED-3BAAB2AD47FA}"/>
              </a:ext>
            </a:extLst>
          </p:cNvPr>
          <p:cNvSpPr txBox="1"/>
          <p:nvPr/>
        </p:nvSpPr>
        <p:spPr>
          <a:xfrm>
            <a:off x="5273397" y="3733383"/>
            <a:ext cx="1633708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문화시설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콘서트장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공공시설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홀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관광시설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체육시설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스포츠시설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미술관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2BC15F-AE66-4D51-8AA4-C222B0DDB078}"/>
              </a:ext>
            </a:extLst>
          </p:cNvPr>
          <p:cNvSpPr txBox="1"/>
          <p:nvPr/>
        </p:nvSpPr>
        <p:spPr>
          <a:xfrm>
            <a:off x="7388378" y="3731034"/>
            <a:ext cx="1633708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상가시설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스타벅스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부동산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숙박시설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음식점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생활서비스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소매점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DE7F44-7E6A-423D-BF2B-582D3F1BCC1D}"/>
              </a:ext>
            </a:extLst>
          </p:cNvPr>
          <p:cNvSpPr txBox="1"/>
          <p:nvPr/>
        </p:nvSpPr>
        <p:spPr>
          <a:xfrm>
            <a:off x="9503359" y="3731034"/>
            <a:ext cx="163370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교육시설</a:t>
            </a:r>
            <a:endParaRPr kumimoji="1" lang="en-US" altLang="ko-KR" b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kumimoji="1" lang="en-US" altLang="ko-KR" sz="9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학교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학원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청소년수련관</a:t>
            </a: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99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70BD93-DD75-4DAD-8D93-362E5D31B7D1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1DBFFD-6CD9-4C79-AD5D-51D20CE1AB7F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(2)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지도정보의 수치화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470F52-300A-4823-98BE-D511324B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71" y="3626441"/>
            <a:ext cx="5847355" cy="15496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92FD4B-95C2-4BBE-8822-E5CCF13A0693}"/>
              </a:ext>
            </a:extLst>
          </p:cNvPr>
          <p:cNvSpPr txBox="1"/>
          <p:nvPr/>
        </p:nvSpPr>
        <p:spPr>
          <a:xfrm>
            <a:off x="7051738" y="5283089"/>
            <a:ext cx="386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17]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지도정보의 수치화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자전거대여소와 학교의 거리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DC2D8F-75FF-4A96-BAB8-4CAB6B99F02B}"/>
              </a:ext>
            </a:extLst>
          </p:cNvPr>
          <p:cNvGrpSpPr/>
          <p:nvPr/>
        </p:nvGrpSpPr>
        <p:grpSpPr>
          <a:xfrm>
            <a:off x="172721" y="1831174"/>
            <a:ext cx="6446236" cy="4969622"/>
            <a:chOff x="172721" y="1831174"/>
            <a:chExt cx="6446236" cy="4969622"/>
          </a:xfrm>
        </p:grpSpPr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C12CAB02-BA05-4697-939A-55C5997B8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721" y="1831174"/>
              <a:ext cx="6446236" cy="4969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790B6A-BAAC-4033-A3ED-F15E43802E06}"/>
                </a:ext>
              </a:extLst>
            </p:cNvPr>
            <p:cNvSpPr txBox="1"/>
            <p:nvPr/>
          </p:nvSpPr>
          <p:spPr>
            <a:xfrm>
              <a:off x="1036421" y="6465749"/>
              <a:ext cx="386595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16] 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거리행렬 수식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dirty="0" err="1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유클리디안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 거리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 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계산법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59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E71D618-5090-4DB5-8083-D0969185E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2" r="5380"/>
          <a:stretch/>
        </p:blipFill>
        <p:spPr>
          <a:xfrm>
            <a:off x="7654107" y="3295967"/>
            <a:ext cx="3488654" cy="2028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5DEA2-4264-4D87-997D-F428D391C627}"/>
              </a:ext>
            </a:extLst>
          </p:cNvPr>
          <p:cNvGrpSpPr/>
          <p:nvPr/>
        </p:nvGrpSpPr>
        <p:grpSpPr>
          <a:xfrm>
            <a:off x="415728" y="2306208"/>
            <a:ext cx="6600332" cy="4092678"/>
            <a:chOff x="5203497" y="2170061"/>
            <a:chExt cx="6600332" cy="4092678"/>
          </a:xfrm>
        </p:grpSpPr>
        <p:graphicFrame>
          <p:nvGraphicFramePr>
            <p:cNvPr id="4" name="개체 3">
              <a:extLst>
                <a:ext uri="{FF2B5EF4-FFF2-40B4-BE49-F238E27FC236}">
                  <a16:creationId xmlns:a16="http://schemas.microsoft.com/office/drawing/2014/main" id="{EC4E2E7E-FE2B-42C9-A93A-843EBF8F01C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5629661"/>
                </p:ext>
              </p:extLst>
            </p:nvPr>
          </p:nvGraphicFramePr>
          <p:xfrm>
            <a:off x="5203497" y="2170061"/>
            <a:ext cx="6600332" cy="40926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5" imgW="10630080" imgH="6591240" progId="Paint.Picture">
                    <p:embed/>
                  </p:oleObj>
                </mc:Choice>
                <mc:Fallback>
                  <p:oleObj name="비트맵 이미지" r:id="rId5" imgW="10630080" imgH="6591240" progId="Paint.Picture">
                    <p:embed/>
                    <p:pic>
                      <p:nvPicPr>
                        <p:cNvPr id="4" name="개체 3">
                          <a:extLst>
                            <a:ext uri="{FF2B5EF4-FFF2-40B4-BE49-F238E27FC236}">
                              <a16:creationId xmlns:a16="http://schemas.microsoft.com/office/drawing/2014/main" id="{EC4E2E7E-FE2B-42C9-A93A-843EBF8F01C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03497" y="2170061"/>
                          <a:ext cx="6600332" cy="40926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B82E7D5-9AA0-4360-B2F6-A6A8A120586E}"/>
                </a:ext>
              </a:extLst>
            </p:cNvPr>
            <p:cNvSpPr/>
            <p:nvPr/>
          </p:nvSpPr>
          <p:spPr>
            <a:xfrm>
              <a:off x="8082280" y="3982720"/>
              <a:ext cx="233680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446EF8-5710-4170-9FEB-BE6CE0DF4EBB}"/>
                </a:ext>
              </a:extLst>
            </p:cNvPr>
            <p:cNvSpPr/>
            <p:nvPr/>
          </p:nvSpPr>
          <p:spPr>
            <a:xfrm>
              <a:off x="9262699" y="2282779"/>
              <a:ext cx="778603" cy="77860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A5A777A-6A97-4271-BB72-47DBCAE7B000}"/>
                </a:ext>
              </a:extLst>
            </p:cNvPr>
            <p:cNvSpPr/>
            <p:nvPr/>
          </p:nvSpPr>
          <p:spPr>
            <a:xfrm>
              <a:off x="6513140" y="3210687"/>
              <a:ext cx="856463" cy="85646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F3659B7-8CA2-4DB0-B651-89EB16667480}"/>
                </a:ext>
              </a:extLst>
            </p:cNvPr>
            <p:cNvSpPr/>
            <p:nvPr/>
          </p:nvSpPr>
          <p:spPr>
            <a:xfrm>
              <a:off x="7016060" y="2468704"/>
              <a:ext cx="856463" cy="85646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4C3D38-8703-42D8-9E27-13598422C557}"/>
              </a:ext>
            </a:extLst>
          </p:cNvPr>
          <p:cNvSpPr/>
          <p:nvPr/>
        </p:nvSpPr>
        <p:spPr>
          <a:xfrm>
            <a:off x="7728737" y="3647440"/>
            <a:ext cx="3394275" cy="335280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6C79-B02C-429A-97CE-AEEA7B01459D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(2)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지도정보의 수치화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154C6-DB5B-421D-B3E9-1C5E78416C71}"/>
              </a:ext>
            </a:extLst>
          </p:cNvPr>
          <p:cNvSpPr txBox="1"/>
          <p:nvPr/>
        </p:nvSpPr>
        <p:spPr>
          <a:xfrm>
            <a:off x="1882241" y="6435364"/>
            <a:ext cx="3667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18]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부천시청역 공공자전거 대여소 근처의 학교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566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684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(3)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데이터와 예측 데이터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(7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개 대여소 기준 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EB345C-446E-462F-84D3-C3B4D902B380}"/>
              </a:ext>
            </a:extLst>
          </p:cNvPr>
          <p:cNvGrpSpPr/>
          <p:nvPr/>
        </p:nvGrpSpPr>
        <p:grpSpPr>
          <a:xfrm>
            <a:off x="494780" y="2897792"/>
            <a:ext cx="11080818" cy="3511976"/>
            <a:chOff x="-179294" y="2475064"/>
            <a:chExt cx="10035788" cy="318076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09DF172-B742-4699-AA03-D0820F81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295"/>
            <a:stretch/>
          </p:blipFill>
          <p:spPr>
            <a:xfrm>
              <a:off x="-179294" y="2475064"/>
              <a:ext cx="4769223" cy="318076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988110-5E3D-4501-A2BA-B3DE922DE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050"/>
            <a:stretch/>
          </p:blipFill>
          <p:spPr>
            <a:xfrm>
              <a:off x="4589929" y="2475064"/>
              <a:ext cx="5266565" cy="31807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B7B942-C380-4413-B6E7-A64F31ECA40F}"/>
              </a:ext>
            </a:extLst>
          </p:cNvPr>
          <p:cNvSpPr txBox="1"/>
          <p:nvPr/>
        </p:nvSpPr>
        <p:spPr>
          <a:xfrm>
            <a:off x="1522109" y="2042018"/>
            <a:ext cx="352689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2017</a:t>
            </a:r>
            <a:r>
              <a:rPr kumimoji="1" lang="ko-KR" altLang="en-US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 </a:t>
            </a:r>
            <a:r>
              <a:rPr kumimoji="1" lang="en-US" altLang="ko-KR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 </a:t>
            </a:r>
            <a:r>
              <a:rPr kumimoji="1" lang="en-US" altLang="ko-KR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~ 2019</a:t>
            </a:r>
            <a:r>
              <a:rPr kumimoji="1" lang="ko-KR" altLang="en-US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 </a:t>
            </a:r>
            <a:r>
              <a:rPr kumimoji="1" lang="en-US" altLang="ko-KR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12</a:t>
            </a:r>
            <a:r>
              <a:rPr kumimoji="1" lang="ko-KR" altLang="en-US" sz="1400" b="1" dirty="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 월별 데이터</a:t>
            </a:r>
            <a:endParaRPr kumimoji="1" lang="en-US" altLang="ko-KR" sz="1400" b="1" dirty="0">
              <a:solidFill>
                <a:schemeClr val="accent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69CAB3-44A0-41D7-8B4E-24ED23231A55}"/>
              </a:ext>
            </a:extLst>
          </p:cNvPr>
          <p:cNvSpPr/>
          <p:nvPr/>
        </p:nvSpPr>
        <p:spPr>
          <a:xfrm>
            <a:off x="1335741" y="2626658"/>
            <a:ext cx="10449874" cy="623713"/>
          </a:xfrm>
          <a:prstGeom prst="rect">
            <a:avLst/>
          </a:prstGeom>
          <a:solidFill>
            <a:srgbClr val="8CA153">
              <a:alpha val="40000"/>
            </a:srgbClr>
          </a:solidFill>
          <a:ln w="38100">
            <a:solidFill>
              <a:srgbClr val="8CA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4AE0-D107-4047-9EE3-23286B66F8A7}"/>
              </a:ext>
            </a:extLst>
          </p:cNvPr>
          <p:cNvSpPr/>
          <p:nvPr/>
        </p:nvSpPr>
        <p:spPr>
          <a:xfrm>
            <a:off x="794485" y="2618760"/>
            <a:ext cx="466109" cy="3511976"/>
          </a:xfrm>
          <a:prstGeom prst="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29F8D-5EAF-4CC6-B849-5E5304EEB688}"/>
              </a:ext>
            </a:extLst>
          </p:cNvPr>
          <p:cNvSpPr txBox="1"/>
          <p:nvPr/>
        </p:nvSpPr>
        <p:spPr>
          <a:xfrm>
            <a:off x="7143000" y="2106403"/>
            <a:ext cx="479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8CA153"/>
                </a:solidFill>
              </a:rPr>
              <a:t>날씨</a:t>
            </a:r>
            <a:r>
              <a:rPr lang="en-US" altLang="ko-KR" sz="1400" b="1" dirty="0">
                <a:solidFill>
                  <a:srgbClr val="8CA153"/>
                </a:solidFill>
              </a:rPr>
              <a:t>, </a:t>
            </a:r>
            <a:r>
              <a:rPr lang="ko-KR" altLang="en-US" sz="1400" b="1" dirty="0">
                <a:solidFill>
                  <a:srgbClr val="8CA153"/>
                </a:solidFill>
              </a:rPr>
              <a:t>자전거 대여소</a:t>
            </a:r>
            <a:r>
              <a:rPr lang="en-US" altLang="ko-KR" sz="1400" b="1" dirty="0">
                <a:solidFill>
                  <a:srgbClr val="8CA153"/>
                </a:solidFill>
              </a:rPr>
              <a:t>, </a:t>
            </a:r>
            <a:r>
              <a:rPr lang="ko-KR" altLang="en-US" sz="1400" b="1" dirty="0">
                <a:solidFill>
                  <a:srgbClr val="8CA153"/>
                </a:solidFill>
              </a:rPr>
              <a:t>교통</a:t>
            </a:r>
            <a:r>
              <a:rPr lang="en-US" altLang="ko-KR" sz="1400" b="1" dirty="0">
                <a:solidFill>
                  <a:srgbClr val="8CA153"/>
                </a:solidFill>
              </a:rPr>
              <a:t>, </a:t>
            </a:r>
            <a:r>
              <a:rPr lang="ko-KR" altLang="en-US" sz="1400" b="1" dirty="0">
                <a:solidFill>
                  <a:srgbClr val="8CA153"/>
                </a:solidFill>
              </a:rPr>
              <a:t>시설물 등 예측에 필요한 요소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A52833-A8B9-4DF8-BD4D-FCB1CE3FA6FB}"/>
              </a:ext>
            </a:extLst>
          </p:cNvPr>
          <p:cNvCxnSpPr>
            <a:cxnSpLocks/>
            <a:stCxn id="16" idx="0"/>
            <a:endCxn id="14" idx="1"/>
          </p:cNvCxnSpPr>
          <p:nvPr/>
        </p:nvCxnSpPr>
        <p:spPr>
          <a:xfrm flipV="1">
            <a:off x="1027540" y="2236302"/>
            <a:ext cx="494569" cy="3824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40FCDC-0E8E-4615-BC0C-9FE1EB1313E7}"/>
              </a:ext>
            </a:extLst>
          </p:cNvPr>
          <p:cNvCxnSpPr>
            <a:cxnSpLocks/>
            <a:stCxn id="6" idx="0"/>
            <a:endCxn id="15" idx="1"/>
          </p:cNvCxnSpPr>
          <p:nvPr/>
        </p:nvCxnSpPr>
        <p:spPr>
          <a:xfrm flipV="1">
            <a:off x="6560678" y="2260292"/>
            <a:ext cx="582322" cy="366366"/>
          </a:xfrm>
          <a:prstGeom prst="straightConnector1">
            <a:avLst/>
          </a:prstGeom>
          <a:ln w="28575">
            <a:solidFill>
              <a:srgbClr val="8CA1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6E712-65D3-40EC-BA5A-65B208F60803}"/>
              </a:ext>
            </a:extLst>
          </p:cNvPr>
          <p:cNvSpPr txBox="1"/>
          <p:nvPr/>
        </p:nvSpPr>
        <p:spPr>
          <a:xfrm>
            <a:off x="4163024" y="6548742"/>
            <a:ext cx="386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19]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학습 데이터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620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636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2F9479-147C-4A4A-A08C-B51A1629C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9" t="23099" r="25285" b="7799"/>
          <a:stretch/>
        </p:blipFill>
        <p:spPr>
          <a:xfrm>
            <a:off x="2488919" y="2050719"/>
            <a:ext cx="2735991" cy="26596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CCBFE-75A0-4FBB-B2C5-0CC7E4A3DA7A}"/>
              </a:ext>
            </a:extLst>
          </p:cNvPr>
          <p:cNvSpPr txBox="1"/>
          <p:nvPr/>
        </p:nvSpPr>
        <p:spPr>
          <a:xfrm>
            <a:off x="911875" y="5177947"/>
            <a:ext cx="109274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후보군은 다음과 같이 그리드 화된 자료를 사용하였습니다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 대여소의 분포는 지하철역 근처에만 집중되고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 인구분포의 경우에는 역 근처에만 집중되어 있는 것은 아닙니다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en-US" altLang="ko-KR" sz="10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자전거대여소의 설치는 인구분포가 높은 지역을 중심으로 이루어져야 사람들의 이용이 활발할 것이라는 가정 하에서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100m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격자 단위를 기준으로 계산한 인구분포 자료를 통하여 분석을 진행했습니다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C18F43-D0BB-4AD5-9481-AD4A893B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14" t="51063" r="61759" b="26119"/>
          <a:stretch/>
        </p:blipFill>
        <p:spPr>
          <a:xfrm>
            <a:off x="6375581" y="1984550"/>
            <a:ext cx="3523216" cy="2888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61BC1-2785-4276-8C5B-16B38453C79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3EC5-AC32-4352-9CE5-ED2B1C8F76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F34381-584F-4D5A-BBC1-2CBCC83C4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11C918-EAF2-490E-A9A1-7AF2276518E5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(3)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데이터와 예측 데이터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예측데이터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새로운 후보군 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E4D6E-12C2-47A5-A9A1-F01B729C08B0}"/>
              </a:ext>
            </a:extLst>
          </p:cNvPr>
          <p:cNvSpPr txBox="1"/>
          <p:nvPr/>
        </p:nvSpPr>
        <p:spPr>
          <a:xfrm>
            <a:off x="2267751" y="4710358"/>
            <a:ext cx="3179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20]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100m x 100m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그리드화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5BB04-C58B-4102-8D46-063D09CC247E}"/>
              </a:ext>
            </a:extLst>
          </p:cNvPr>
          <p:cNvSpPr txBox="1"/>
          <p:nvPr/>
        </p:nvSpPr>
        <p:spPr>
          <a:xfrm>
            <a:off x="6116062" y="4925540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21]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100m x 100m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그리드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격자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에 따른 인구분포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747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117A4-3D4E-43AC-9371-90AAABD69EC1}"/>
              </a:ext>
            </a:extLst>
          </p:cNvPr>
          <p:cNvSpPr/>
          <p:nvPr/>
        </p:nvSpPr>
        <p:spPr>
          <a:xfrm>
            <a:off x="0" y="1803636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3CCBFE-75A0-4FBB-B2C5-0CC7E4A3DA7A}"/>
              </a:ext>
            </a:extLst>
          </p:cNvPr>
          <p:cNvSpPr txBox="1"/>
          <p:nvPr/>
        </p:nvSpPr>
        <p:spPr>
          <a:xfrm>
            <a:off x="5001528" y="3267210"/>
            <a:ext cx="663131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100m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격자 단위를 기준으로 계산한 인구분포 자료 중 상위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25%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선정한 후보군은 다음과 같습니다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총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639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후보군이지만 어느정도 가까운 거리에 있는 후보군들은 하나로 묶어 후보군의 수를 줄일 필요가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</a:t>
            </a:r>
            <a:r>
              <a:rPr kumimoji="1" lang="en-US" altLang="ko-KR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 </a:t>
            </a:r>
            <a:r>
              <a:rPr kumimoji="1" lang="ko-KR" altLang="en-US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클러스터링을 통해 인접한 후보군을 기준으로 총 </a:t>
            </a:r>
            <a:r>
              <a:rPr kumimoji="1" lang="en-US" altLang="ko-KR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81</a:t>
            </a:r>
            <a:r>
              <a:rPr kumimoji="1" lang="ko-KR" altLang="en-US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후보군으로 축소했습니다</a:t>
            </a:r>
            <a:r>
              <a:rPr kumimoji="1" lang="en-US" altLang="ko-KR" sz="16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61BC1-2785-4276-8C5B-16B38453C79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3EC5-AC32-4352-9CE5-ED2B1C8F76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F34381-584F-4D5A-BBC1-2CBCC83C4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11C918-EAF2-490E-A9A1-7AF2276518E5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(3)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데이터와 예측 데이터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예측데이터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새로운 후보군 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48A3D-F3ED-4C2F-8ED4-A4390D9A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6" y="1863079"/>
            <a:ext cx="3817410" cy="4533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2B872-67C3-47D4-9ED4-71FDBCDEFB3D}"/>
              </a:ext>
            </a:extLst>
          </p:cNvPr>
          <p:cNvSpPr txBox="1"/>
          <p:nvPr/>
        </p:nvSpPr>
        <p:spPr>
          <a:xfrm>
            <a:off x="416989" y="639870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22] 100m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격자 단위 기준 상위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25%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25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(3)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데이터와 예측 데이터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예측데이터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새로운 후보군 데이터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240A1E5-1FEE-4D6B-8719-1D856D6F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94" y="2416077"/>
            <a:ext cx="9970012" cy="3829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BB35B-FC5C-422E-9492-C5CAEB7DAD29}"/>
              </a:ext>
            </a:extLst>
          </p:cNvPr>
          <p:cNvSpPr txBox="1"/>
          <p:nvPr/>
        </p:nvSpPr>
        <p:spPr>
          <a:xfrm>
            <a:off x="4074873" y="6323154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23]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예측데이터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06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070C4CD-D93D-4F77-AC2F-C86A97EFBEDB}"/>
              </a:ext>
            </a:extLst>
          </p:cNvPr>
          <p:cNvGrpSpPr/>
          <p:nvPr/>
        </p:nvGrpSpPr>
        <p:grpSpPr>
          <a:xfrm>
            <a:off x="4722631" y="1893601"/>
            <a:ext cx="2746737" cy="3270853"/>
            <a:chOff x="654050" y="2432718"/>
            <a:chExt cx="2746737" cy="3270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FE3236-750D-A047-B36B-3A3B34F30683}"/>
                </a:ext>
              </a:extLst>
            </p:cNvPr>
            <p:cNvSpPr txBox="1"/>
            <p:nvPr/>
          </p:nvSpPr>
          <p:spPr>
            <a:xfrm>
              <a:off x="654050" y="4094812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현황 및 문제점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32DD45-DFCA-F745-9699-1DEA536CD912}"/>
                </a:ext>
              </a:extLst>
            </p:cNvPr>
            <p:cNvSpPr txBox="1"/>
            <p:nvPr/>
          </p:nvSpPr>
          <p:spPr>
            <a:xfrm>
              <a:off x="1634406" y="3606942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01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FF9F8D2-6ACE-4A83-8A3C-8C931134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0312" y="2432718"/>
              <a:ext cx="1034215" cy="103421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8F3A0B-0CCE-4216-B2A9-B25064BDA99B}"/>
                </a:ext>
              </a:extLst>
            </p:cNvPr>
            <p:cNvSpPr txBox="1"/>
            <p:nvPr/>
          </p:nvSpPr>
          <p:spPr>
            <a:xfrm>
              <a:off x="940037" y="4610964"/>
              <a:ext cx="2174761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공공자전거란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?</a:t>
              </a: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부천시의 특징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부천시의 공공자전거 사업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공공자전거 사업의 현황분석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811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(4)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교통소외지역 파악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73FC5-DC75-4BAA-8B81-6375CFB44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68" r="32268"/>
          <a:stretch/>
        </p:blipFill>
        <p:spPr>
          <a:xfrm>
            <a:off x="892063" y="3827559"/>
            <a:ext cx="2867025" cy="2009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BCA60-D8A6-4AED-9FD8-D56B7F577FF9}"/>
              </a:ext>
            </a:extLst>
          </p:cNvPr>
          <p:cNvSpPr txBox="1"/>
          <p:nvPr/>
        </p:nvSpPr>
        <p:spPr>
          <a:xfrm>
            <a:off x="327205" y="2153271"/>
            <a:ext cx="1080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교통 소외지역을 찾아내기 위해 정류장 수가 아닌 운영 버스 대수를 계산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1A39F-F0AD-465C-AC5C-F49AD800C09E}"/>
              </a:ext>
            </a:extLst>
          </p:cNvPr>
          <p:cNvSpPr txBox="1"/>
          <p:nvPr/>
        </p:nvSpPr>
        <p:spPr>
          <a:xfrm>
            <a:off x="327205" y="2776762"/>
            <a:ext cx="108092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주변에 정류장이 아무리 많아도 버스가 몇 대 오지 않는다면 교통이 좋은 지역이라 할 수 없습니다</a:t>
            </a: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첫차 시간 </a:t>
            </a:r>
            <a:r>
              <a:rPr kumimoji="1"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막차 시간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배차 간격 으로 하루 운영 대수를 계산</a:t>
            </a:r>
            <a:endParaRPr kumimoji="1"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4F0F43-18C7-4B3B-96F8-DCA413727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86" y="3827559"/>
            <a:ext cx="7181850" cy="19716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7B5B0A-F9AD-44A4-AAB5-E601D1FA5820}"/>
              </a:ext>
            </a:extLst>
          </p:cNvPr>
          <p:cNvSpPr/>
          <p:nvPr/>
        </p:nvSpPr>
        <p:spPr>
          <a:xfrm>
            <a:off x="2905760" y="3827559"/>
            <a:ext cx="853328" cy="646331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CE389E-5698-4A49-A4A4-52368AA34AFE}"/>
              </a:ext>
            </a:extLst>
          </p:cNvPr>
          <p:cNvSpPr/>
          <p:nvPr/>
        </p:nvSpPr>
        <p:spPr>
          <a:xfrm>
            <a:off x="4660288" y="3827559"/>
            <a:ext cx="930163" cy="1962738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2708-888F-4E66-8255-349154F6B274}"/>
              </a:ext>
            </a:extLst>
          </p:cNvPr>
          <p:cNvSpPr txBox="1"/>
          <p:nvPr/>
        </p:nvSpPr>
        <p:spPr>
          <a:xfrm>
            <a:off x="304448" y="6046155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24]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정류소명과 정류소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3283-6A3C-446B-AAF3-B82C7AF96E42}"/>
              </a:ext>
            </a:extLst>
          </p:cNvPr>
          <p:cNvSpPr txBox="1"/>
          <p:nvPr/>
        </p:nvSpPr>
        <p:spPr>
          <a:xfrm>
            <a:off x="5894184" y="6049928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25]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</a:t>
            </a:r>
            <a:r>
              <a:rPr lang="ko-KR" altLang="en-US" sz="120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노선별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배차와 운행시간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986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96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(4)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교통소외지역 파악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9D09F7-B1F8-4564-91C1-3AD0E750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2168526"/>
            <a:ext cx="11420475" cy="4324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EC551-FDDA-45C7-A181-DBB9E12878BA}"/>
              </a:ext>
            </a:extLst>
          </p:cNvPr>
          <p:cNvSpPr txBox="1"/>
          <p:nvPr/>
        </p:nvSpPr>
        <p:spPr>
          <a:xfrm>
            <a:off x="4074872" y="649287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26]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데이터 </a:t>
            </a:r>
            <a:r>
              <a:rPr lang="ko-KR" altLang="en-US" sz="120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전처리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214A5-3359-4CAE-BB37-85E3F07E5788}"/>
              </a:ext>
            </a:extLst>
          </p:cNvPr>
          <p:cNvSpPr/>
          <p:nvPr/>
        </p:nvSpPr>
        <p:spPr>
          <a:xfrm>
            <a:off x="9175471" y="2168525"/>
            <a:ext cx="2544462" cy="3908889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6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AD75A4-2594-4C55-9360-0EEBD7B3AF24}"/>
              </a:ext>
            </a:extLst>
          </p:cNvPr>
          <p:cNvGrpSpPr/>
          <p:nvPr/>
        </p:nvGrpSpPr>
        <p:grpSpPr>
          <a:xfrm>
            <a:off x="4681813" y="1996731"/>
            <a:ext cx="2746737" cy="2673579"/>
            <a:chOff x="6065349" y="2336464"/>
            <a:chExt cx="2746737" cy="26735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BBC928-2143-ED49-9C10-4DD06080EC37}"/>
                </a:ext>
              </a:extLst>
            </p:cNvPr>
            <p:cNvSpPr txBox="1"/>
            <p:nvPr/>
          </p:nvSpPr>
          <p:spPr>
            <a:xfrm>
              <a:off x="6065349" y="3998559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모델링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502B3E-B9B3-E44B-9A9C-7D220F9CBD47}"/>
                </a:ext>
              </a:extLst>
            </p:cNvPr>
            <p:cNvSpPr txBox="1"/>
            <p:nvPr/>
          </p:nvSpPr>
          <p:spPr>
            <a:xfrm>
              <a:off x="7045704" y="3510689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03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0CD2F9B-8834-4AAA-BEE8-053B4DDA8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1609" y="2336464"/>
              <a:ext cx="1034215" cy="10342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5700AE-E9B7-4A5C-9866-71E3275D3AB0}"/>
                </a:ext>
              </a:extLst>
            </p:cNvPr>
            <p:cNvSpPr txBox="1"/>
            <p:nvPr/>
          </p:nvSpPr>
          <p:spPr>
            <a:xfrm>
              <a:off x="6373659" y="4517600"/>
              <a:ext cx="221175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다중회귀분석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(</a:t>
              </a:r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대여량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예측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</a:p>
            <a:p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K-means(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후보군 추가 배치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45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54DAD-4878-4371-829E-4971471EC8B8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변수선택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전진단계별 선택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8B2C7D-AE59-458D-9A0C-EE6E38C2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07" y="1245143"/>
            <a:ext cx="6225604" cy="40913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61C06C-8A21-459D-BA3E-0379515B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47" y="1984062"/>
            <a:ext cx="3149316" cy="31959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6DA69E-5244-45AD-851B-3FE3F5C49CAB}"/>
              </a:ext>
            </a:extLst>
          </p:cNvPr>
          <p:cNvSpPr/>
          <p:nvPr/>
        </p:nvSpPr>
        <p:spPr>
          <a:xfrm>
            <a:off x="11291421" y="1245143"/>
            <a:ext cx="435155" cy="4032881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9297D-7F41-4BE2-A374-E39CB65395B3}"/>
              </a:ext>
            </a:extLst>
          </p:cNvPr>
          <p:cNvSpPr txBox="1"/>
          <p:nvPr/>
        </p:nvSpPr>
        <p:spPr>
          <a:xfrm>
            <a:off x="967663" y="5331523"/>
            <a:ext cx="11412726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변수가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80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여개로 상당히 많았기 때문에 변수 선택을 먼저 진행한 뒤 유의하지 않은 변수를 제거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전진단계별 선택 방법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(Forward Stepwise Selection)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이용하여 위 </a:t>
            </a: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13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변수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넣었을 때 적합 정도가 가장 좋은 것을 확인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13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변수 중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공공시설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’, 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숙박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‘, 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청소년 수련시설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변수들은 </a:t>
            </a:r>
            <a:r>
              <a:rPr kumimoji="1" lang="ko-KR" altLang="en-US" sz="1600" dirty="0" err="1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다중공선성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문제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방지하기 위해 영향력이 큰 순으로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한개씩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선정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</a:t>
            </a: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변수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선택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8B8291D-F788-404D-852B-D64B50758741}"/>
              </a:ext>
            </a:extLst>
          </p:cNvPr>
          <p:cNvSpPr/>
          <p:nvPr/>
        </p:nvSpPr>
        <p:spPr>
          <a:xfrm>
            <a:off x="955040" y="3334446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F9E36AC-2E85-4711-B08B-624C0663D1E8}"/>
              </a:ext>
            </a:extLst>
          </p:cNvPr>
          <p:cNvSpPr/>
          <p:nvPr/>
        </p:nvSpPr>
        <p:spPr>
          <a:xfrm>
            <a:off x="967663" y="3724614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962960F8-D328-4D66-B3FD-7F6337802E91}"/>
              </a:ext>
            </a:extLst>
          </p:cNvPr>
          <p:cNvSpPr/>
          <p:nvPr/>
        </p:nvSpPr>
        <p:spPr>
          <a:xfrm>
            <a:off x="955039" y="3933344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DD9A3B9-E4B9-49DA-8820-751C7E45AD37}"/>
              </a:ext>
            </a:extLst>
          </p:cNvPr>
          <p:cNvSpPr/>
          <p:nvPr/>
        </p:nvSpPr>
        <p:spPr>
          <a:xfrm>
            <a:off x="955038" y="4160769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5E2DE9B-587F-49EF-B32B-9420AEAEC36C}"/>
              </a:ext>
            </a:extLst>
          </p:cNvPr>
          <p:cNvSpPr/>
          <p:nvPr/>
        </p:nvSpPr>
        <p:spPr>
          <a:xfrm>
            <a:off x="955040" y="4331505"/>
            <a:ext cx="347045" cy="17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022A43-FCF5-4560-B34B-2B3EF6DD8863}"/>
              </a:ext>
            </a:extLst>
          </p:cNvPr>
          <p:cNvSpPr txBox="1"/>
          <p:nvPr/>
        </p:nvSpPr>
        <p:spPr>
          <a:xfrm>
            <a:off x="115231" y="3193480"/>
            <a:ext cx="99227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제거</a:t>
            </a:r>
            <a:endParaRPr kumimoji="1" lang="en-US" altLang="ko-KR" sz="1400" dirty="0">
              <a:solidFill>
                <a:schemeClr val="accent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376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 유의성 확인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3D3945-06D8-447C-B3F4-5CCFCCAAA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66"/>
          <a:stretch/>
        </p:blipFill>
        <p:spPr>
          <a:xfrm>
            <a:off x="543624" y="1965267"/>
            <a:ext cx="6205177" cy="3763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41A066-1306-4CDB-A327-D5484A87C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82"/>
          <a:stretch/>
        </p:blipFill>
        <p:spPr>
          <a:xfrm>
            <a:off x="6238240" y="2246891"/>
            <a:ext cx="5414727" cy="34108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8EEDDB-EE14-4644-9695-138C6EFF0811}"/>
              </a:ext>
            </a:extLst>
          </p:cNvPr>
          <p:cNvSpPr/>
          <p:nvPr/>
        </p:nvSpPr>
        <p:spPr>
          <a:xfrm>
            <a:off x="9435185" y="2308448"/>
            <a:ext cx="548640" cy="3287784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314ABF-2E89-4877-A2AA-7192C7BB28F0}"/>
              </a:ext>
            </a:extLst>
          </p:cNvPr>
          <p:cNvSpPr/>
          <p:nvPr/>
        </p:nvSpPr>
        <p:spPr>
          <a:xfrm>
            <a:off x="5435601" y="2314680"/>
            <a:ext cx="548640" cy="725984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60B74D-863D-42A0-AB71-2E16A4ADA559}"/>
              </a:ext>
            </a:extLst>
          </p:cNvPr>
          <p:cNvSpPr/>
          <p:nvPr/>
        </p:nvSpPr>
        <p:spPr>
          <a:xfrm>
            <a:off x="5199379" y="3429000"/>
            <a:ext cx="784861" cy="346136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584BC48E-CAEF-40A5-B708-2D1D5097FB9B}"/>
              </a:ext>
            </a:extLst>
          </p:cNvPr>
          <p:cNvSpPr/>
          <p:nvPr/>
        </p:nvSpPr>
        <p:spPr>
          <a:xfrm>
            <a:off x="7287834" y="1399807"/>
            <a:ext cx="4609525" cy="691014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p-value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의 값이 모두 유의수준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0.05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를 넘지 않으므로</a:t>
            </a:r>
            <a:endParaRPr lang="en-US" altLang="ko-KR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8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개의 변수가 유의함을 알 수 있다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1D50FA80-2A6D-4DA3-85DA-912BE8554B7A}"/>
              </a:ext>
            </a:extLst>
          </p:cNvPr>
          <p:cNvSpPr/>
          <p:nvPr/>
        </p:nvSpPr>
        <p:spPr>
          <a:xfrm>
            <a:off x="891055" y="5776585"/>
            <a:ext cx="5204945" cy="785923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수정된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R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제곱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(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결정계수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값이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0.704 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정도로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모델이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70% 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정도의 유의한 설명력을 가지고 있다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</a:p>
          <a:p>
            <a:pPr algn="ctr"/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또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 F </a:t>
            </a:r>
            <a:r>
              <a:rPr lang="ko-KR" altLang="en-US" sz="1400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검정통계량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(F-statistic)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이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0.05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를 넘지 않으므로 유의하다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806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 유의성 확인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160E14-22A4-4C26-B2A6-3A6DCEF3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124" y="3741088"/>
            <a:ext cx="6071751" cy="275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5DDE2-6010-44ED-95B0-460DD86C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033" y="2050484"/>
            <a:ext cx="8387932" cy="15055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60B74D-863D-42A0-AB71-2E16A4ADA559}"/>
              </a:ext>
            </a:extLst>
          </p:cNvPr>
          <p:cNvSpPr/>
          <p:nvPr/>
        </p:nvSpPr>
        <p:spPr>
          <a:xfrm>
            <a:off x="6122402" y="2277348"/>
            <a:ext cx="4167563" cy="346136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8EEDDB-EE14-4644-9695-138C6EFF0811}"/>
              </a:ext>
            </a:extLst>
          </p:cNvPr>
          <p:cNvSpPr/>
          <p:nvPr/>
        </p:nvSpPr>
        <p:spPr>
          <a:xfrm>
            <a:off x="3477783" y="3741088"/>
            <a:ext cx="1512759" cy="2755100"/>
          </a:xfrm>
          <a:prstGeom prst="rect">
            <a:avLst/>
          </a:prstGeom>
          <a:noFill/>
          <a:ln w="38100" cap="flat" cmpd="sng" algn="ctr">
            <a:solidFill>
              <a:srgbClr val="E15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553B9413-0C5F-413F-82AB-E5711204A63C}"/>
              </a:ext>
            </a:extLst>
          </p:cNvPr>
          <p:cNvSpPr/>
          <p:nvPr/>
        </p:nvSpPr>
        <p:spPr>
          <a:xfrm>
            <a:off x="7287835" y="1399807"/>
            <a:ext cx="3688080" cy="691014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DW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검정의 값이 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1.5~2.5 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사이로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</a:p>
          <a:p>
            <a:pPr algn="ctr"/>
            <a:r>
              <a:rPr lang="ko-KR" altLang="en-US" sz="1400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잔차의</a:t>
            </a:r>
            <a:r>
              <a:rPr lang="ko-KR" altLang="en-US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독립성을 확인할 수 있다</a:t>
            </a:r>
            <a:r>
              <a:rPr lang="en-US" altLang="ko-KR" sz="14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F18F9965-807B-4E83-8999-F4D3CFB3676D}"/>
              </a:ext>
            </a:extLst>
          </p:cNvPr>
          <p:cNvSpPr/>
          <p:nvPr/>
        </p:nvSpPr>
        <p:spPr>
          <a:xfrm>
            <a:off x="416989" y="4331160"/>
            <a:ext cx="2582604" cy="59202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VIF</a:t>
            </a:r>
            <a:r>
              <a:rPr lang="ko-KR" altLang="en-US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값이 </a:t>
            </a:r>
            <a:r>
              <a:rPr lang="en-US" altLang="ko-KR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10</a:t>
            </a:r>
            <a:r>
              <a:rPr lang="ko-KR" altLang="en-US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을 넘지 않기 때문에</a:t>
            </a:r>
            <a:endParaRPr lang="en-US" altLang="ko-KR" sz="11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100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다중공선성이</a:t>
            </a:r>
            <a:r>
              <a:rPr lang="ko-KR" altLang="en-US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없음을 확인할 수 있다</a:t>
            </a:r>
            <a:r>
              <a:rPr lang="en-US" altLang="ko-KR" sz="11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  <a:endParaRPr lang="ko-KR" altLang="en-US" sz="11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707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 유의성 확인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잔차가 정규분포를 띄면</a:t>
            </a:r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E5F1F-A1DF-42FE-BFE8-AA4F6633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3" y="2549529"/>
            <a:ext cx="3692685" cy="24557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88602C-0185-47FA-871D-21E4E36FC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657" y="2515659"/>
            <a:ext cx="3692685" cy="25895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B10A21-B0D1-44E0-B773-A07945E83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151" y="2482638"/>
            <a:ext cx="3922132" cy="25895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B4F621-3F04-4458-B7F2-D3A589703DDB}"/>
              </a:ext>
            </a:extLst>
          </p:cNvPr>
          <p:cNvSpPr txBox="1"/>
          <p:nvPr/>
        </p:nvSpPr>
        <p:spPr>
          <a:xfrm>
            <a:off x="779983" y="5214367"/>
            <a:ext cx="32788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모형의 선형성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: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예측값에서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가운데 점선에 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맞추어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잔차가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비슷하면 선형성을 만족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572164-977E-4479-B3A1-552F59BBEFFB}"/>
              </a:ext>
            </a:extLst>
          </p:cNvPr>
          <p:cNvSpPr txBox="1"/>
          <p:nvPr/>
        </p:nvSpPr>
        <p:spPr>
          <a:xfrm>
            <a:off x="4525364" y="5232694"/>
            <a:ext cx="30911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정규성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: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점들이 점선을 따라 배치되어 있으면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잔차가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정규분포를 만족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5C8DB-3225-483C-94BB-8E70955C354D}"/>
              </a:ext>
            </a:extLst>
          </p:cNvPr>
          <p:cNvSpPr txBox="1"/>
          <p:nvPr/>
        </p:nvSpPr>
        <p:spPr>
          <a:xfrm>
            <a:off x="8396532" y="5232694"/>
            <a:ext cx="30911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등분산성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: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빨간색 실선이 수평선에 가까울 수록 등분산성을 만족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CF52C-5621-4F63-B0BC-62EFA89FBFDC}"/>
              </a:ext>
            </a:extLst>
          </p:cNvPr>
          <p:cNvSpPr txBox="1"/>
          <p:nvPr/>
        </p:nvSpPr>
        <p:spPr>
          <a:xfrm>
            <a:off x="1893670" y="1981346"/>
            <a:ext cx="8404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모형과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잔차가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모두 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선형성 </a:t>
            </a: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정규성 </a:t>
            </a: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kumimoji="1" lang="ko-KR" altLang="en-US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등분산성을 만족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하여 다중회귀분석의 기본 가정에 위배되지 않음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34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train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셋과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test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셋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/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최종 모델링 그래프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184854-9447-43D9-ACB6-17014FFE2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08"/>
          <a:stretch/>
        </p:blipFill>
        <p:spPr>
          <a:xfrm>
            <a:off x="218446" y="2292776"/>
            <a:ext cx="5659106" cy="19216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A89289-9A28-4076-9B14-7624E06A9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01065"/>
            <a:ext cx="5491041" cy="38592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11EDD8-8904-4D2E-9D61-ADB1AD4F5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08"/>
          <a:stretch/>
        </p:blipFill>
        <p:spPr>
          <a:xfrm>
            <a:off x="218446" y="4754022"/>
            <a:ext cx="5659106" cy="192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A01B6D-64FC-48D7-83F6-AC0E69E6BC4E}"/>
              </a:ext>
            </a:extLst>
          </p:cNvPr>
          <p:cNvSpPr txBox="1"/>
          <p:nvPr/>
        </p:nvSpPr>
        <p:spPr>
          <a:xfrm>
            <a:off x="218447" y="1858627"/>
            <a:ext cx="10081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Train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C10B4-5016-4A99-8984-45EF804D0F9F}"/>
              </a:ext>
            </a:extLst>
          </p:cNvPr>
          <p:cNvSpPr txBox="1"/>
          <p:nvPr/>
        </p:nvSpPr>
        <p:spPr>
          <a:xfrm>
            <a:off x="218446" y="4323719"/>
            <a:ext cx="10081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highlight>
                  <a:srgbClr val="FFF2CC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Test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BA1FD-DBAB-476E-B8B3-191B8BD44AB6}"/>
              </a:ext>
            </a:extLst>
          </p:cNvPr>
          <p:cNvSpPr txBox="1"/>
          <p:nvPr/>
        </p:nvSpPr>
        <p:spPr>
          <a:xfrm>
            <a:off x="1226624" y="1900946"/>
            <a:ext cx="119467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8:2 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학습</a:t>
            </a:r>
            <a:endParaRPr kumimoji="1"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3BC6AF-83E5-49EE-861D-D80C12C87F1C}"/>
              </a:ext>
            </a:extLst>
          </p:cNvPr>
          <p:cNvSpPr txBox="1"/>
          <p:nvPr/>
        </p:nvSpPr>
        <p:spPr>
          <a:xfrm>
            <a:off x="6591104" y="1978791"/>
            <a:ext cx="211601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kumimoji="1" lang="ko-KR" altLang="en-US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축 </a:t>
            </a:r>
            <a:r>
              <a:rPr kumimoji="1" lang="en-US" altLang="ko-KR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ko-KR" altLang="en-US" sz="1400" dirty="0" err="1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실제값</a:t>
            </a:r>
            <a:r>
              <a:rPr kumimoji="1" lang="ko-KR" altLang="en-US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/ Y</a:t>
            </a:r>
            <a:r>
              <a:rPr kumimoji="1" lang="ko-KR" altLang="en-US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축 </a:t>
            </a:r>
            <a:r>
              <a:rPr kumimoji="1" lang="en-US" altLang="ko-KR" sz="1400" dirty="0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ko-KR" altLang="en-US" sz="1400" dirty="0" err="1">
                <a:highlight>
                  <a:srgbClr val="E2EFDA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예측값</a:t>
            </a:r>
            <a:endParaRPr kumimoji="1" lang="en-US" altLang="ko-KR" sz="1400" dirty="0">
              <a:highlight>
                <a:srgbClr val="E2EFDA"/>
              </a:highligh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88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0213-1C4F-41E0-97DA-6D9DC955E79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C8D9A-3C87-46B3-8B0B-9D9AE3D1AA8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선정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K-means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클러스터링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655421-B47A-437A-BA2A-434E0349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7" y="1969892"/>
            <a:ext cx="4952141" cy="46587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2D72E8-DD73-4C57-854F-BFCDE20C6BBF}"/>
              </a:ext>
            </a:extLst>
          </p:cNvPr>
          <p:cNvSpPr txBox="1"/>
          <p:nvPr/>
        </p:nvSpPr>
        <p:spPr>
          <a:xfrm>
            <a:off x="4234162" y="4453489"/>
            <a:ext cx="7683517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639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후보군을 축소하기 위해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클러스터링을 활용해 </a:t>
            </a:r>
            <a:r>
              <a:rPr kumimoji="1" lang="ko-KR" altLang="en-US" sz="1600" dirty="0" err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밀집해있는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후보군들을 하나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묶어줍니다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K-means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클러스터링에 가장 중요한 부분은 </a:t>
            </a:r>
            <a:r>
              <a:rPr kumimoji="1" lang="en-US" altLang="ko-KR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개수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정하는 것입니다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K-means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클러스터링은 비지도 학습이므로 답이 정해져 있지 않기 때문에 적절한 개수의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정해야 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K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선정 시에 클러스터 내부는 잘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뭉쳐있고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클러스터간에는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적절히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떨어져있는지를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확인해야 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A44C84-0D0F-4B86-A926-1761975DF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78" y="1969892"/>
            <a:ext cx="3506575" cy="2146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C1FB3-E689-4083-BC3F-CA57C14FC5F3}"/>
              </a:ext>
            </a:extLst>
          </p:cNvPr>
          <p:cNvSpPr txBox="1"/>
          <p:nvPr/>
        </p:nvSpPr>
        <p:spPr>
          <a:xfrm>
            <a:off x="6342439" y="411173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27]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차원의 위도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경도 시각화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982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0213-1C4F-41E0-97DA-6D9DC955E79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C8D9A-3C87-46B3-8B0B-9D9AE3D1AA8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선정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K-means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클러스터링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5B4A83-1DFA-4D0B-B3C5-E51D079E2388}"/>
              </a:ext>
            </a:extLst>
          </p:cNvPr>
          <p:cNvGrpSpPr/>
          <p:nvPr/>
        </p:nvGrpSpPr>
        <p:grpSpPr>
          <a:xfrm>
            <a:off x="264889" y="2050484"/>
            <a:ext cx="11662222" cy="4648036"/>
            <a:chOff x="304449" y="2023736"/>
            <a:chExt cx="11662222" cy="46480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A5B624-E526-4DDE-B523-D740BB733DA0}"/>
                </a:ext>
              </a:extLst>
            </p:cNvPr>
            <p:cNvGrpSpPr/>
            <p:nvPr/>
          </p:nvGrpSpPr>
          <p:grpSpPr>
            <a:xfrm>
              <a:off x="843673" y="2023736"/>
              <a:ext cx="8850274" cy="369332"/>
              <a:chOff x="843673" y="2023736"/>
              <a:chExt cx="8850274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B359E2-0A1F-44F7-A318-8EDD736C4C4F}"/>
                  </a:ext>
                </a:extLst>
              </p:cNvPr>
              <p:cNvSpPr txBox="1"/>
              <p:nvPr/>
            </p:nvSpPr>
            <p:spPr>
              <a:xfrm>
                <a:off x="8363802" y="2023736"/>
                <a:ext cx="13301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k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= 35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653ABE-C23C-4157-A151-4C9567FDCFB2}"/>
                  </a:ext>
                </a:extLst>
              </p:cNvPr>
              <p:cNvSpPr txBox="1"/>
              <p:nvPr/>
            </p:nvSpPr>
            <p:spPr>
              <a:xfrm>
                <a:off x="4687633" y="2023736"/>
                <a:ext cx="13301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k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= 50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F86FA6-293B-4955-8175-DA28CFACEFB6}"/>
                  </a:ext>
                </a:extLst>
              </p:cNvPr>
              <p:cNvSpPr txBox="1"/>
              <p:nvPr/>
            </p:nvSpPr>
            <p:spPr>
              <a:xfrm>
                <a:off x="843673" y="2023736"/>
                <a:ext cx="13301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k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= 80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78211C-8B12-470A-A5BA-6DC67053421D}"/>
                </a:ext>
              </a:extLst>
            </p:cNvPr>
            <p:cNvGrpSpPr/>
            <p:nvPr/>
          </p:nvGrpSpPr>
          <p:grpSpPr>
            <a:xfrm>
              <a:off x="304449" y="2451478"/>
              <a:ext cx="11662222" cy="4220294"/>
              <a:chOff x="304449" y="2451478"/>
              <a:chExt cx="11662222" cy="422029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101B494-A111-4B51-875A-F1149C862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52" r="3460"/>
              <a:stretch/>
            </p:blipFill>
            <p:spPr>
              <a:xfrm>
                <a:off x="4687633" y="2451478"/>
                <a:ext cx="3089702" cy="3871161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A39BBC1-6536-4882-905C-58DE0C4D4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3802" y="2451478"/>
                <a:ext cx="3163485" cy="3871161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C569751-D4B5-422E-BAA0-0AEEBE7AD1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857"/>
              <a:stretch/>
            </p:blipFill>
            <p:spPr>
              <a:xfrm>
                <a:off x="843673" y="2451478"/>
                <a:ext cx="3099289" cy="3871161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DC9A716-9FE2-4992-8A27-747249CB2923}"/>
                  </a:ext>
                </a:extLst>
              </p:cNvPr>
              <p:cNvSpPr/>
              <p:nvPr/>
            </p:nvSpPr>
            <p:spPr>
              <a:xfrm>
                <a:off x="3224784" y="3340608"/>
                <a:ext cx="445008" cy="451104"/>
              </a:xfrm>
              <a:prstGeom prst="rect">
                <a:avLst/>
              </a:prstGeom>
              <a:noFill/>
              <a:ln w="38100">
                <a:solidFill>
                  <a:srgbClr val="4351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C9A3A23-C47A-4C82-88E5-D3B3A152B659}"/>
                  </a:ext>
                </a:extLst>
              </p:cNvPr>
              <p:cNvSpPr/>
              <p:nvPr/>
            </p:nvSpPr>
            <p:spPr>
              <a:xfrm>
                <a:off x="7083552" y="3328416"/>
                <a:ext cx="445008" cy="451104"/>
              </a:xfrm>
              <a:prstGeom prst="rect">
                <a:avLst/>
              </a:prstGeom>
              <a:noFill/>
              <a:ln w="38100">
                <a:solidFill>
                  <a:srgbClr val="4351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85B371A-7B95-410B-81F0-9F605BB567A9}"/>
                  </a:ext>
                </a:extLst>
              </p:cNvPr>
              <p:cNvSpPr/>
              <p:nvPr/>
            </p:nvSpPr>
            <p:spPr>
              <a:xfrm>
                <a:off x="10771632" y="3340608"/>
                <a:ext cx="445008" cy="451104"/>
              </a:xfrm>
              <a:prstGeom prst="rect">
                <a:avLst/>
              </a:prstGeom>
              <a:noFill/>
              <a:ln w="38100">
                <a:solidFill>
                  <a:srgbClr val="4351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A0F7156-74FC-4E93-951D-65F1BEB144DF}"/>
                  </a:ext>
                </a:extLst>
              </p:cNvPr>
              <p:cNvSpPr/>
              <p:nvPr/>
            </p:nvSpPr>
            <p:spPr>
              <a:xfrm>
                <a:off x="6815328" y="4760976"/>
                <a:ext cx="713232" cy="713232"/>
              </a:xfrm>
              <a:prstGeom prst="rect">
                <a:avLst/>
              </a:prstGeom>
              <a:noFill/>
              <a:ln w="38100">
                <a:solidFill>
                  <a:srgbClr val="E151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7A1FAC-8B75-4ECC-A946-575EC5AFC657}"/>
                  </a:ext>
                </a:extLst>
              </p:cNvPr>
              <p:cNvSpPr/>
              <p:nvPr/>
            </p:nvSpPr>
            <p:spPr>
              <a:xfrm>
                <a:off x="10415016" y="4760976"/>
                <a:ext cx="713232" cy="713232"/>
              </a:xfrm>
              <a:prstGeom prst="rect">
                <a:avLst/>
              </a:prstGeom>
              <a:noFill/>
              <a:ln w="38100">
                <a:solidFill>
                  <a:srgbClr val="E151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23E43BA-BC25-461A-B1B4-9B7BE183DE06}"/>
                  </a:ext>
                </a:extLst>
              </p:cNvPr>
              <p:cNvSpPr/>
              <p:nvPr/>
            </p:nvSpPr>
            <p:spPr>
              <a:xfrm>
                <a:off x="2849880" y="4760976"/>
                <a:ext cx="713232" cy="713232"/>
              </a:xfrm>
              <a:prstGeom prst="rect">
                <a:avLst/>
              </a:prstGeom>
              <a:noFill/>
              <a:ln w="38100">
                <a:solidFill>
                  <a:srgbClr val="E151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6C8CFA-4E03-4DDD-B896-F11F44A60C28}"/>
                  </a:ext>
                </a:extLst>
              </p:cNvPr>
              <p:cNvSpPr txBox="1"/>
              <p:nvPr/>
            </p:nvSpPr>
            <p:spPr>
              <a:xfrm>
                <a:off x="304449" y="6391772"/>
                <a:ext cx="40422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[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그림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28] k=80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의 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K-means 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클러스터링</a:t>
                </a:r>
                <a:endPara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8738CB-50C3-4051-A40A-1BD9279E8EA5}"/>
                  </a:ext>
                </a:extLst>
              </p:cNvPr>
              <p:cNvSpPr txBox="1"/>
              <p:nvPr/>
            </p:nvSpPr>
            <p:spPr>
              <a:xfrm>
                <a:off x="4074873" y="6391772"/>
                <a:ext cx="40422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[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그림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29] k=50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의 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K-means 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클러스터링</a:t>
                </a:r>
                <a:endPara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2CBE3A-861F-4DF5-9FD2-56CE709D69BB}"/>
                  </a:ext>
                </a:extLst>
              </p:cNvPr>
              <p:cNvSpPr txBox="1"/>
              <p:nvPr/>
            </p:nvSpPr>
            <p:spPr>
              <a:xfrm>
                <a:off x="7924417" y="6394773"/>
                <a:ext cx="40422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[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그림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30] k=35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의 </a:t>
                </a:r>
                <a:r>
                  <a:rPr lang="en-US" altLang="ko-KR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K-means </a:t>
                </a:r>
                <a:r>
                  <a:rPr lang="ko-KR" altLang="en-US" sz="1200" dirty="0">
                    <a:latin typeface="ChosunilboNM" panose="02030304000000000000" pitchFamily="18" charset="-127"/>
                    <a:ea typeface="ChosunilboNM" panose="02030304000000000000" pitchFamily="18" charset="-127"/>
                    <a:cs typeface="ChosunilboNM" panose="02030304000000000000" pitchFamily="18" charset="-127"/>
                  </a:rPr>
                  <a:t>클러스터링</a:t>
                </a:r>
                <a:endPara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638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AF02ECEB-42CD-4280-B208-9D1F59A8C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9" t="788" r="1919" b="21251"/>
          <a:stretch/>
        </p:blipFill>
        <p:spPr>
          <a:xfrm rot="21600000">
            <a:off x="699048" y="1634067"/>
            <a:ext cx="3879851" cy="49442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26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공공자전거란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?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CA66E5-E1C9-48DA-9D14-6A3C377D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6381" y="1483361"/>
            <a:ext cx="635346" cy="582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3F290A-543C-4747-98FA-9C443B19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76220" y="6116467"/>
            <a:ext cx="635346" cy="5824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3EAED1-E064-4FD7-87BB-A4D82CC3A039}"/>
              </a:ext>
            </a:extLst>
          </p:cNvPr>
          <p:cNvSpPr txBox="1"/>
          <p:nvPr/>
        </p:nvSpPr>
        <p:spPr>
          <a:xfrm>
            <a:off x="5083319" y="2665121"/>
            <a:ext cx="2529783" cy="646331"/>
          </a:xfrm>
          <a:prstGeom prst="rect">
            <a:avLst/>
          </a:prstGeom>
          <a:solidFill>
            <a:srgbClr val="435159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kumimoji="1" lang="ko-KR" altLang="en-US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공공자전거</a:t>
            </a:r>
            <a:r>
              <a:rPr kumimoji="1"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66CD0-B80E-4BDB-8DA5-410F402680C6}"/>
              </a:ext>
            </a:extLst>
          </p:cNvPr>
          <p:cNvSpPr txBox="1"/>
          <p:nvPr/>
        </p:nvSpPr>
        <p:spPr>
          <a:xfrm>
            <a:off x="5083319" y="3751598"/>
            <a:ext cx="6926544" cy="1999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공공자전거란 주민들의 편의를 도모하고 </a:t>
            </a:r>
            <a:endParaRPr kumimoji="1"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40000"/>
              </a:lnSpc>
            </a:pP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교통 체증</a:t>
            </a:r>
            <a:r>
              <a:rPr kumimoji="1"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문제를 해결하기 위해 </a:t>
            </a:r>
            <a:endParaRPr kumimoji="1"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40000"/>
              </a:lnSpc>
            </a:pP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정부나 지역 내 민간단체에서 대여</a:t>
            </a:r>
            <a:r>
              <a:rPr kumimoji="1"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반납 체계를 갖춰 </a:t>
            </a:r>
            <a:endParaRPr kumimoji="1"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40000"/>
              </a:lnSpc>
            </a:pPr>
            <a:r>
              <a:rPr kumimoji="1"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주민들에게 빌려주는 무료 자전거를 의미한다</a:t>
            </a:r>
            <a:r>
              <a:rPr kumimoji="1"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pic>
        <p:nvPicPr>
          <p:cNvPr id="2052" name="Picture 4" descr="강조 밑줄 / 동그라미 / 별 / 색연필 / 일러스트파일 : 네이버 블로그">
            <a:extLst>
              <a:ext uri="{FF2B5EF4-FFF2-40B4-BE49-F238E27FC236}">
                <a16:creationId xmlns:a16="http://schemas.microsoft.com/office/drawing/2014/main" id="{2B764FD9-73FC-4E15-AA9C-4F6EAD4FC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9103" y1="24805" x2="39103" y2="24805"/>
                        <a14:foregroundMark x1="27137" y1="25391" x2="27137" y2="25391"/>
                        <a14:foregroundMark x1="26923" y1="25391" x2="26923" y2="25391"/>
                        <a14:foregroundMark x1="26068" y1="25195" x2="26068" y2="25195"/>
                        <a14:foregroundMark x1="25427" y1="25586" x2="25427" y2="25586"/>
                        <a14:foregroundMark x1="66667" y1="23633" x2="79701" y2="22656"/>
                        <a14:foregroundMark x1="31410" y1="28125" x2="35684" y2="28125"/>
                        <a14:foregroundMark x1="71581" y1="24609" x2="82692" y2="24609"/>
                        <a14:foregroundMark x1="79915" y1="23828" x2="83333" y2="23438"/>
                        <a14:foregroundMark x1="81410" y1="22656" x2="82265" y2="22656"/>
                        <a14:foregroundMark x1="24175" y1="25343" x2="28069" y2="26360"/>
                        <a14:foregroundMark x1="33333" y1="24219" x2="33333" y2="24219"/>
                        <a14:backgroundMark x1="37821" y1="59570" x2="42521" y2="82617"/>
                        <a14:backgroundMark x1="37607" y1="61328" x2="39530" y2="73047"/>
                        <a14:backgroundMark x1="32906" y1="64258" x2="36325" y2="78516"/>
                        <a14:backgroundMark x1="33120" y1="58789" x2="38889" y2="74805"/>
                        <a14:backgroundMark x1="41880" y1="58984" x2="48077" y2="75977"/>
                        <a14:backgroundMark x1="46368" y1="61719" x2="49573" y2="74805"/>
                        <a14:backgroundMark x1="49145" y1="59961" x2="73718" y2="66797"/>
                        <a14:backgroundMark x1="73718" y1="66797" x2="80342" y2="75781"/>
                        <a14:backgroundMark x1="80342" y1="75781" x2="81838" y2="86328"/>
                        <a14:backgroundMark x1="81838" y1="86328" x2="60470" y2="85742"/>
                        <a14:backgroundMark x1="60470" y1="85742" x2="55769" y2="71484"/>
                        <a14:backgroundMark x1="55769" y1="71484" x2="65385" y2="58398"/>
                        <a14:backgroundMark x1="65385" y1="58398" x2="75641" y2="61328"/>
                        <a14:backgroundMark x1="73932" y1="57227" x2="69658" y2="81836"/>
                        <a14:backgroundMark x1="69658" y1="81836" x2="24145" y2="90039"/>
                        <a14:backgroundMark x1="24145" y1="90039" x2="13248" y2="86328"/>
                        <a14:backgroundMark x1="13248" y1="86328" x2="4701" y2="80469"/>
                        <a14:backgroundMark x1="4701" y1="80469" x2="8761" y2="67578"/>
                        <a14:backgroundMark x1="8761" y1="67578" x2="35684" y2="56641"/>
                        <a14:backgroundMark x1="35684" y1="56641" x2="48291" y2="59375"/>
                        <a14:backgroundMark x1="48291" y1="59375" x2="55342" y2="68555"/>
                        <a14:backgroundMark x1="55342" y1="68555" x2="58333" y2="78516"/>
                        <a14:backgroundMark x1="58333" y1="78516" x2="58333" y2="78906"/>
                        <a14:backgroundMark x1="48077" y1="47266" x2="49145" y2="47461"/>
                        <a14:backgroundMark x1="61111" y1="43750" x2="61111" y2="43750"/>
                        <a14:backgroundMark x1="64103" y1="43750" x2="64103" y2="43750"/>
                        <a14:backgroundMark x1="66026" y1="42773" x2="62607" y2="52344"/>
                        <a14:backgroundMark x1="54915" y1="36719" x2="56410" y2="47656"/>
                        <a14:backgroundMark x1="56410" y1="47656" x2="50000" y2="50586"/>
                        <a14:backgroundMark x1="70295" y1="28813" x2="71581" y2="34375"/>
                        <a14:backgroundMark x1="68376" y1="20508" x2="68469" y2="20911"/>
                        <a14:backgroundMark x1="71581" y1="34375" x2="68803" y2="46289"/>
                        <a14:backgroundMark x1="68803" y1="46289" x2="59402" y2="53516"/>
                        <a14:backgroundMark x1="59402" y1="53516" x2="54060" y2="55664"/>
                        <a14:backgroundMark x1="65812" y1="29883" x2="66026" y2="40234"/>
                        <a14:backgroundMark x1="63248" y1="25000" x2="60684" y2="35352"/>
                        <a14:backgroundMark x1="60684" y1="35352" x2="60684" y2="35352"/>
                        <a14:backgroundMark x1="53846" y1="27930" x2="49359" y2="54883"/>
                        <a14:backgroundMark x1="49359" y1="54883" x2="49359" y2="58398"/>
                        <a14:backgroundMark x1="50641" y1="29297" x2="55769" y2="50195"/>
                        <a14:backgroundMark x1="44017" y1="10742" x2="30556" y2="14844"/>
                        <a14:backgroundMark x1="29090" y1="24219" x2="29060" y2="24414"/>
                        <a14:backgroundMark x1="30556" y1="14844" x2="29090" y2="24219"/>
                        <a14:backgroundMark x1="29387" y1="24219" x2="39530" y2="18164"/>
                        <a14:backgroundMark x1="29060" y1="24414" x2="29387" y2="24219"/>
                        <a14:backgroundMark x1="39530" y1="18164" x2="35256" y2="12109"/>
                        <a14:backgroundMark x1="30983" y1="11523" x2="20940" y2="15820"/>
                        <a14:backgroundMark x1="20940" y1="15820" x2="31624" y2="10156"/>
                        <a14:backgroundMark x1="31624" y1="10156" x2="33547" y2="10156"/>
                        <a14:backgroundMark x1="21368" y1="16211" x2="20726" y2="17773"/>
                        <a14:backgroundMark x1="19872" y1="14648" x2="20726" y2="18164"/>
                        <a14:backgroundMark x1="22650" y1="14453" x2="23291" y2="19727"/>
                        <a14:backgroundMark x1="22650" y1="15820" x2="22650" y2="18555"/>
                        <a14:backgroundMark x1="19658" y1="17383" x2="25855" y2="18359"/>
                        <a14:backgroundMark x1="23504" y1="21875" x2="34402" y2="18750"/>
                        <a14:backgroundMark x1="34402" y1="18750" x2="35256" y2="18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5" t="19732" b="71355"/>
          <a:stretch/>
        </p:blipFill>
        <p:spPr bwMode="auto">
          <a:xfrm>
            <a:off x="7662140" y="5580394"/>
            <a:ext cx="1768902" cy="22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강조 밑줄 / 동그라미 / 별 / 색연필 / 일러스트파일 : 네이버 블로그">
            <a:extLst>
              <a:ext uri="{FF2B5EF4-FFF2-40B4-BE49-F238E27FC236}">
                <a16:creationId xmlns:a16="http://schemas.microsoft.com/office/drawing/2014/main" id="{562509CA-931A-4166-BDA3-F87C131F7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789" b="51563" l="30983" r="69231">
                        <a14:foregroundMark x1="30983" y1="43945" x2="30983" y2="43945"/>
                        <a14:foregroundMark x1="62821" y1="46680" x2="62821" y2="46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3" t="31593" r="25901" b="46105"/>
          <a:stretch/>
        </p:blipFill>
        <p:spPr bwMode="auto">
          <a:xfrm>
            <a:off x="4901182" y="3619703"/>
            <a:ext cx="2001423" cy="8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밑줄, 밑줄png, 강조표시, 빨간밑줄, 밑줄일러스트, 사진,이미지,일러스트,캘리그라피 - Zionart작가">
            <a:extLst>
              <a:ext uri="{FF2B5EF4-FFF2-40B4-BE49-F238E27FC236}">
                <a16:creationId xmlns:a16="http://schemas.microsoft.com/office/drawing/2014/main" id="{12BC880A-1C0D-4589-8914-5A1160E6C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78" r="86393" b="17254"/>
          <a:stretch/>
        </p:blipFill>
        <p:spPr bwMode="auto">
          <a:xfrm>
            <a:off x="4901182" y="3609495"/>
            <a:ext cx="485819" cy="45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밑줄, 밑줄png, 강조표시, 빨간밑줄, 밑줄일러스트, 사진,이미지,일러스트,캘리그라피 - Zionart작가">
            <a:extLst>
              <a:ext uri="{FF2B5EF4-FFF2-40B4-BE49-F238E27FC236}">
                <a16:creationId xmlns:a16="http://schemas.microsoft.com/office/drawing/2014/main" id="{810BEB67-C240-4321-BA77-7126E2F57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65227" r="13766" b="23659"/>
          <a:stretch/>
        </p:blipFill>
        <p:spPr bwMode="auto">
          <a:xfrm>
            <a:off x="6779842" y="4060232"/>
            <a:ext cx="2651200" cy="32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밑줄, 밑줄png, 강조표시, 빨간밑줄, 밑줄일러스트, 사진,이미지,일러스트,캘리그라피 - Zionart작가">
            <a:extLst>
              <a:ext uri="{FF2B5EF4-FFF2-40B4-BE49-F238E27FC236}">
                <a16:creationId xmlns:a16="http://schemas.microsoft.com/office/drawing/2014/main" id="{872FCD50-2FBC-46D2-BEFC-99B42AA30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65227" r="13766" b="23659"/>
          <a:stretch/>
        </p:blipFill>
        <p:spPr bwMode="auto">
          <a:xfrm>
            <a:off x="4901182" y="4500084"/>
            <a:ext cx="3787598" cy="46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918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0213-1C4F-41E0-97DA-6D9DC955E796}"/>
              </a:ext>
            </a:extLst>
          </p:cNvPr>
          <p:cNvSpPr/>
          <p:nvPr/>
        </p:nvSpPr>
        <p:spPr>
          <a:xfrm>
            <a:off x="0" y="1803400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C8D9A-3C87-46B3-8B0B-9D9AE3D1AA8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선정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K-means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클러스터링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F8A1DE-D98B-4650-96F4-F348A1885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51" r="36763"/>
          <a:stretch/>
        </p:blipFill>
        <p:spPr>
          <a:xfrm>
            <a:off x="378500" y="2133073"/>
            <a:ext cx="4679275" cy="1696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B146B8-A0C4-4040-88BB-91CA9D34A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13" y="3987144"/>
            <a:ext cx="3235351" cy="2503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251941-DABE-4595-AD07-E05D91600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028" y="3018901"/>
            <a:ext cx="5982645" cy="221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53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9CAD70-65E1-4D3A-94F4-3198654795BC}"/>
              </a:ext>
            </a:extLst>
          </p:cNvPr>
          <p:cNvSpPr/>
          <p:nvPr/>
        </p:nvSpPr>
        <p:spPr>
          <a:xfrm>
            <a:off x="0" y="1803400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8A8934-8F13-4586-837D-64335766AA8D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1CC3B-95C6-44B9-9BAD-3C8C2F3E9B9F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FFE040-237C-43A3-990A-24F9A732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98A57-16C3-4CA9-9494-5D7AB698B695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선정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K-means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클러스터링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2311A5-A191-4B82-BC51-C1D16E36826A}"/>
              </a:ext>
            </a:extLst>
          </p:cNvPr>
          <p:cNvGrpSpPr/>
          <p:nvPr/>
        </p:nvGrpSpPr>
        <p:grpSpPr>
          <a:xfrm>
            <a:off x="1921835" y="1903220"/>
            <a:ext cx="8367288" cy="4590256"/>
            <a:chOff x="1821344" y="1969892"/>
            <a:chExt cx="8572546" cy="47028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E737CD-F44B-4AB8-A9F8-B2952B04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1344" y="1969892"/>
              <a:ext cx="3762642" cy="46841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C59B06-B393-4C64-8706-183FD1B6A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5860" y="1988647"/>
              <a:ext cx="3738030" cy="468410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CC0C383-790F-4089-A8E7-1C8C37769337}"/>
                </a:ext>
              </a:extLst>
            </p:cNvPr>
            <p:cNvSpPr/>
            <p:nvPr/>
          </p:nvSpPr>
          <p:spPr>
            <a:xfrm>
              <a:off x="3623310" y="4314825"/>
              <a:ext cx="380612" cy="752475"/>
            </a:xfrm>
            <a:prstGeom prst="rect">
              <a:avLst/>
            </a:prstGeom>
            <a:noFill/>
            <a:ln w="38100">
              <a:solidFill>
                <a:srgbClr val="4351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5C80DB0-7E2F-474D-A00A-697D03C71C59}"/>
                </a:ext>
              </a:extLst>
            </p:cNvPr>
            <p:cNvSpPr/>
            <p:nvPr/>
          </p:nvSpPr>
          <p:spPr>
            <a:xfrm>
              <a:off x="8542013" y="4314825"/>
              <a:ext cx="380612" cy="752475"/>
            </a:xfrm>
            <a:prstGeom prst="rect">
              <a:avLst/>
            </a:prstGeom>
            <a:noFill/>
            <a:ln w="38100">
              <a:solidFill>
                <a:srgbClr val="4351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7F4207-922D-4286-8E71-E0700BAC7188}"/>
                </a:ext>
              </a:extLst>
            </p:cNvPr>
            <p:cNvSpPr/>
            <p:nvPr/>
          </p:nvSpPr>
          <p:spPr>
            <a:xfrm>
              <a:off x="2043245" y="3717170"/>
              <a:ext cx="906018" cy="752475"/>
            </a:xfrm>
            <a:prstGeom prst="rect">
              <a:avLst/>
            </a:prstGeom>
            <a:noFill/>
            <a:ln w="38100">
              <a:solidFill>
                <a:srgbClr val="E151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4F54A3-7DAE-4D3F-B401-CC67E6C90465}"/>
                </a:ext>
              </a:extLst>
            </p:cNvPr>
            <p:cNvSpPr/>
            <p:nvPr/>
          </p:nvSpPr>
          <p:spPr>
            <a:xfrm>
              <a:off x="6932942" y="3717170"/>
              <a:ext cx="906018" cy="752475"/>
            </a:xfrm>
            <a:prstGeom prst="rect">
              <a:avLst/>
            </a:prstGeom>
            <a:noFill/>
            <a:ln w="38100">
              <a:solidFill>
                <a:srgbClr val="E151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2952E2-15E7-4BD0-B236-2346E3F3696C}"/>
              </a:ext>
            </a:extLst>
          </p:cNvPr>
          <p:cNvSpPr txBox="1"/>
          <p:nvPr/>
        </p:nvSpPr>
        <p:spPr>
          <a:xfrm>
            <a:off x="1845277" y="650077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31] k=50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클러스터링에서의 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7EEF70-D58E-4BEC-B99A-80048957E2C9}"/>
              </a:ext>
            </a:extLst>
          </p:cNvPr>
          <p:cNvSpPr txBox="1"/>
          <p:nvPr/>
        </p:nvSpPr>
        <p:spPr>
          <a:xfrm>
            <a:off x="6460460" y="6500776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32]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추가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k=2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클러스터링 이후의 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817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16E34E-DE20-4D26-B56A-13E0031C6E23}"/>
              </a:ext>
            </a:extLst>
          </p:cNvPr>
          <p:cNvSpPr/>
          <p:nvPr/>
        </p:nvSpPr>
        <p:spPr>
          <a:xfrm>
            <a:off x="0" y="1803400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8E268-1AA5-4565-BD2A-E9F394CB17F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564ED-F049-47FC-BFA3-21E48F8813A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C64496-4C2C-4018-91D8-73038614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5DF187-D301-4381-B248-50A7156FC11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후보군 수요 예측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CD8E5F-888C-42FC-90D6-E304075CA8FC}"/>
              </a:ext>
            </a:extLst>
          </p:cNvPr>
          <p:cNvGrpSpPr/>
          <p:nvPr/>
        </p:nvGrpSpPr>
        <p:grpSpPr>
          <a:xfrm>
            <a:off x="686412" y="2218851"/>
            <a:ext cx="6061985" cy="4223696"/>
            <a:chOff x="5246837" y="2328060"/>
            <a:chExt cx="6061985" cy="42236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A81E28F-077A-486F-B55B-1FDFC408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837" y="2680595"/>
              <a:ext cx="6061985" cy="387116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1560EC-63CC-4F8C-AC70-9DE4B57F1116}"/>
                </a:ext>
              </a:extLst>
            </p:cNvPr>
            <p:cNvSpPr txBox="1"/>
            <p:nvPr/>
          </p:nvSpPr>
          <p:spPr>
            <a:xfrm>
              <a:off x="5316583" y="2328060"/>
              <a:ext cx="22551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후보군 예측수요 분포</a:t>
              </a:r>
              <a:endParaRPr kumimoji="1" lang="en-US" altLang="ko-KR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1641A8E-A2DE-4043-B3A8-72EC49263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615" y="2109643"/>
            <a:ext cx="3550227" cy="444211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710330-E5B5-448D-A1E8-746F05B97987}"/>
              </a:ext>
            </a:extLst>
          </p:cNvPr>
          <p:cNvCxnSpPr>
            <a:cxnSpLocks/>
          </p:cNvCxnSpPr>
          <p:nvPr/>
        </p:nvCxnSpPr>
        <p:spPr>
          <a:xfrm>
            <a:off x="8017844" y="3099334"/>
            <a:ext cx="303195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24237C-43C3-492E-8A1C-306D0EFE78FE}"/>
              </a:ext>
            </a:extLst>
          </p:cNvPr>
          <p:cNvCxnSpPr>
            <a:cxnSpLocks/>
          </p:cNvCxnSpPr>
          <p:nvPr/>
        </p:nvCxnSpPr>
        <p:spPr>
          <a:xfrm>
            <a:off x="8037094" y="3973628"/>
            <a:ext cx="303195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615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5322026-F340-4BA8-8FE3-3CF2B21C2AD2}"/>
              </a:ext>
            </a:extLst>
          </p:cNvPr>
          <p:cNvGrpSpPr/>
          <p:nvPr/>
        </p:nvGrpSpPr>
        <p:grpSpPr>
          <a:xfrm>
            <a:off x="4722631" y="1527823"/>
            <a:ext cx="2746737" cy="3802353"/>
            <a:chOff x="8710665" y="2198868"/>
            <a:chExt cx="2746737" cy="380235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8B4252-4EEE-734E-AFA7-0099FFEA17CC}"/>
                </a:ext>
              </a:extLst>
            </p:cNvPr>
            <p:cNvSpPr txBox="1"/>
            <p:nvPr/>
          </p:nvSpPr>
          <p:spPr>
            <a:xfrm>
              <a:off x="8710665" y="3999965"/>
              <a:ext cx="274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분석결과 및 결론</a:t>
              </a:r>
              <a:endParaRPr kumimoji="1" lang="ko-KR" altLang="en-US" sz="14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2EB10A-1606-1B40-B6AF-E1D5E09FD71B}"/>
                </a:ext>
              </a:extLst>
            </p:cNvPr>
            <p:cNvSpPr txBox="1"/>
            <p:nvPr/>
          </p:nvSpPr>
          <p:spPr>
            <a:xfrm>
              <a:off x="9691021" y="3510689"/>
              <a:ext cx="78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04</a:t>
              </a:r>
              <a:endParaRPr kumimoji="1" lang="ko-KR" altLang="en-US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DD6B9D7F-5D92-48CA-BA76-7C318A871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09" y="2198868"/>
              <a:ext cx="1314450" cy="131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8FE5B9-7D21-461D-95AC-DA80D0C965A1}"/>
                </a:ext>
              </a:extLst>
            </p:cNvPr>
            <p:cNvSpPr txBox="1"/>
            <p:nvPr/>
          </p:nvSpPr>
          <p:spPr>
            <a:xfrm>
              <a:off x="9426809" y="4508505"/>
              <a:ext cx="1972113" cy="149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분석결과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(1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안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,2</a:t>
              </a:r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안</a:t>
              </a:r>
              <a:r>
                <a:rPr kumimoji="1" lang="en-US" altLang="ko-KR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)</a:t>
              </a: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기대효과 및 한계점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 err="1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참고문헌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300" dirty="0">
                  <a:solidFill>
                    <a:schemeClr val="bg1">
                      <a:lumMod val="95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출처</a:t>
              </a:r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ko-KR" altLang="en-US" sz="1300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708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331ECC-6F57-4BE2-A57B-8A8E3250FD10}"/>
              </a:ext>
            </a:extLst>
          </p:cNvPr>
          <p:cNvSpPr/>
          <p:nvPr/>
        </p:nvSpPr>
        <p:spPr>
          <a:xfrm>
            <a:off x="0" y="1808162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C6AB5-6D2F-42A8-8042-677A7E985758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Top 10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2265F0-AFC2-43A0-8E30-B89F55CC7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14" y="1912017"/>
            <a:ext cx="3782732" cy="4684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E0FF1-062A-4A99-BDB5-D69E817FB294}"/>
              </a:ext>
            </a:extLst>
          </p:cNvPr>
          <p:cNvSpPr txBox="1"/>
          <p:nvPr/>
        </p:nvSpPr>
        <p:spPr>
          <a:xfrm>
            <a:off x="4657304" y="4860709"/>
            <a:ext cx="736914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부천시는 유인 대여소를 운영하고 있기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떄문에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현실적으로 많은 수의 대여소를 늘릴 수 없습니다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그래서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대여소를 우선 제안하고자 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10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추가 대여소는 예측 수요량이 높은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Top10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후보군으로 선정하였습니다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 수요량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Top10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시각화한 결과 두 개의 후보군이 기존 대여소와의 거리가 가까웠습니다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가까운 두 개의 후보군을 제외한 </a:t>
            </a:r>
            <a:r>
              <a:rPr kumimoji="1" lang="en-US" altLang="ko-KR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Top10 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후보군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선정하였습니다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1842E-9764-4863-93DD-82B503B129BD}"/>
              </a:ext>
            </a:extLst>
          </p:cNvPr>
          <p:cNvSpPr txBox="1"/>
          <p:nvPr/>
        </p:nvSpPr>
        <p:spPr>
          <a:xfrm>
            <a:off x="502254" y="6571738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33] 1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–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상위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F097A0-DBDB-4773-A52A-C80CEA036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9" y="3994806"/>
            <a:ext cx="494144" cy="49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70F5FD-2A97-4D67-8482-DD08248AE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646" y="1912199"/>
            <a:ext cx="4391372" cy="302808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38ED3AC-BA1A-4B21-904D-C00697B8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2353960"/>
            <a:ext cx="980476" cy="9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9EC1E8-9FC8-490F-B3C1-BA3DE4CEA75F}"/>
              </a:ext>
            </a:extLst>
          </p:cNvPr>
          <p:cNvSpPr/>
          <p:nvPr/>
        </p:nvSpPr>
        <p:spPr>
          <a:xfrm>
            <a:off x="1468739" y="4181471"/>
            <a:ext cx="494145" cy="276999"/>
          </a:xfrm>
          <a:prstGeom prst="rect">
            <a:avLst/>
          </a:prstGeom>
          <a:solidFill>
            <a:srgbClr val="E15151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A9A29556-DBAF-42C3-8B3F-81C44AEB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15" y="4088390"/>
            <a:ext cx="494144" cy="49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0AE1A6E5-3FC4-47C1-8672-129F846650AF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rot="10800000" flipV="1">
            <a:off x="1962884" y="2844197"/>
            <a:ext cx="4255036" cy="1475773"/>
          </a:xfrm>
          <a:prstGeom prst="curvedConnector3">
            <a:avLst>
              <a:gd name="adj1" fmla="val 53104"/>
            </a:avLst>
          </a:prstGeom>
          <a:ln w="38100">
            <a:solidFill>
              <a:srgbClr val="E151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22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064605-7DA6-4658-8332-AB7C1F277D8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165A2-4C0B-4710-BE1F-7A13F5C70266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2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Top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40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6CD98-3DE7-470C-B9A9-9B95D8373B1B}"/>
              </a:ext>
            </a:extLst>
          </p:cNvPr>
          <p:cNvSpPr txBox="1"/>
          <p:nvPr/>
        </p:nvSpPr>
        <p:spPr>
          <a:xfrm>
            <a:off x="8163903" y="2434507"/>
            <a:ext cx="381226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추가 대여소로는 교통량 문제와 교통소외지역 문제를 해결하기 어렵습니다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따릉이와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개념의 공유자전거도 함께 제안하려고 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정류소의 추가 대여소는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예측수요량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Top 40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후보군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kumimoji="1" lang="ko-KR" altLang="en-US" sz="1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소외 지역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임의로 정한 대여소를 합쳐서 제안합니다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소외 지역에 제안하는 대여소는 버스 운영 대수가 적고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자전거도로와 가까운 위치로 선정하였습니다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0B7015-51D6-4565-A59E-B6FCEDCF2C12}"/>
              </a:ext>
            </a:extLst>
          </p:cNvPr>
          <p:cNvGrpSpPr/>
          <p:nvPr/>
        </p:nvGrpSpPr>
        <p:grpSpPr>
          <a:xfrm>
            <a:off x="274444" y="1831174"/>
            <a:ext cx="7673628" cy="4702861"/>
            <a:chOff x="274444" y="1969892"/>
            <a:chExt cx="7673628" cy="470286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E57DA7E-DEB5-4EE9-BB6D-9A9677EA4AD4}"/>
                </a:ext>
              </a:extLst>
            </p:cNvPr>
            <p:cNvGrpSpPr/>
            <p:nvPr/>
          </p:nvGrpSpPr>
          <p:grpSpPr>
            <a:xfrm>
              <a:off x="4089673" y="1969892"/>
              <a:ext cx="3858399" cy="4684105"/>
              <a:chOff x="4913561" y="1937256"/>
              <a:chExt cx="3858399" cy="468410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E623964-959B-4FA5-917D-E4E8C1A6D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3561" y="1937256"/>
                <a:ext cx="3858399" cy="4684105"/>
              </a:xfrm>
              <a:prstGeom prst="rect">
                <a:avLst/>
              </a:prstGeom>
            </p:spPr>
          </p:pic>
          <p:sp>
            <p:nvSpPr>
              <p:cNvPr id="14" name="곱하기 기호 13">
                <a:extLst>
                  <a:ext uri="{FF2B5EF4-FFF2-40B4-BE49-F238E27FC236}">
                    <a16:creationId xmlns:a16="http://schemas.microsoft.com/office/drawing/2014/main" id="{671BD8A3-7074-4EE7-8892-CE9AC318AA48}"/>
                  </a:ext>
                </a:extLst>
              </p:cNvPr>
              <p:cNvSpPr/>
              <p:nvPr/>
            </p:nvSpPr>
            <p:spPr>
              <a:xfrm>
                <a:off x="6422736" y="2905379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A43865AC-33F5-4A66-A05E-37913C660049}"/>
                  </a:ext>
                </a:extLst>
              </p:cNvPr>
              <p:cNvSpPr/>
              <p:nvPr/>
            </p:nvSpPr>
            <p:spPr>
              <a:xfrm>
                <a:off x="7542876" y="4429379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곱하기 기호 15">
                <a:extLst>
                  <a:ext uri="{FF2B5EF4-FFF2-40B4-BE49-F238E27FC236}">
                    <a16:creationId xmlns:a16="http://schemas.microsoft.com/office/drawing/2014/main" id="{0DF905B2-BB17-4D4A-80C2-B4A572747C1A}"/>
                  </a:ext>
                </a:extLst>
              </p:cNvPr>
              <p:cNvSpPr/>
              <p:nvPr/>
            </p:nvSpPr>
            <p:spPr>
              <a:xfrm>
                <a:off x="5900430" y="2390365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곱하기 기호 16">
                <a:extLst>
                  <a:ext uri="{FF2B5EF4-FFF2-40B4-BE49-F238E27FC236}">
                    <a16:creationId xmlns:a16="http://schemas.microsoft.com/office/drawing/2014/main" id="{24E26DC1-D6FD-4584-A372-9457662DF7AB}"/>
                  </a:ext>
                </a:extLst>
              </p:cNvPr>
              <p:cNvSpPr/>
              <p:nvPr/>
            </p:nvSpPr>
            <p:spPr>
              <a:xfrm>
                <a:off x="6758689" y="2448467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곱하기 기호 17">
                <a:extLst>
                  <a:ext uri="{FF2B5EF4-FFF2-40B4-BE49-F238E27FC236}">
                    <a16:creationId xmlns:a16="http://schemas.microsoft.com/office/drawing/2014/main" id="{CDF4FC33-3A14-4818-A459-88EDE2E0F07A}"/>
                  </a:ext>
                </a:extLst>
              </p:cNvPr>
              <p:cNvSpPr/>
              <p:nvPr/>
            </p:nvSpPr>
            <p:spPr>
              <a:xfrm>
                <a:off x="8033096" y="5851579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곱하기 기호 18">
                <a:extLst>
                  <a:ext uri="{FF2B5EF4-FFF2-40B4-BE49-F238E27FC236}">
                    <a16:creationId xmlns:a16="http://schemas.microsoft.com/office/drawing/2014/main" id="{F3F7BB0E-A52E-4A34-AA81-99CEC6ECB51E}"/>
                  </a:ext>
                </a:extLst>
              </p:cNvPr>
              <p:cNvSpPr/>
              <p:nvPr/>
            </p:nvSpPr>
            <p:spPr>
              <a:xfrm>
                <a:off x="7711189" y="3827399"/>
                <a:ext cx="231120" cy="250382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A5CB5FE-5F0E-4176-91DC-1AA9F0733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444" y="1988648"/>
              <a:ext cx="3635195" cy="468410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8095F0E-2902-4D7C-A7B1-0244B0888CEC}"/>
              </a:ext>
            </a:extLst>
          </p:cNvPr>
          <p:cNvSpPr txBox="1"/>
          <p:nvPr/>
        </p:nvSpPr>
        <p:spPr>
          <a:xfrm>
            <a:off x="70914" y="6534035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34]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–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상위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40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B050FE-CAA1-477B-BC17-BC9CD030AE93}"/>
              </a:ext>
            </a:extLst>
          </p:cNvPr>
          <p:cNvSpPr txBox="1"/>
          <p:nvPr/>
        </p:nvSpPr>
        <p:spPr>
          <a:xfrm>
            <a:off x="3997745" y="6536994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35]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–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교통소외지역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자전거도로를 고려한 후보군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EDCE2E-C64F-4A44-AD84-724CAFFFDD48}"/>
              </a:ext>
            </a:extLst>
          </p:cNvPr>
          <p:cNvGrpSpPr/>
          <p:nvPr/>
        </p:nvGrpSpPr>
        <p:grpSpPr>
          <a:xfrm>
            <a:off x="4972436" y="2135130"/>
            <a:ext cx="548688" cy="548688"/>
            <a:chOff x="10120878" y="1334008"/>
            <a:chExt cx="1640686" cy="164068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9957076-73AE-4F64-8C61-35DF767658B1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39E0B644-6C86-4474-9A4D-B855CC894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10661C-2AC8-4FB2-BB8C-9EE5A6058C30}"/>
              </a:ext>
            </a:extLst>
          </p:cNvPr>
          <p:cNvGrpSpPr/>
          <p:nvPr/>
        </p:nvGrpSpPr>
        <p:grpSpPr>
          <a:xfrm>
            <a:off x="5821656" y="2160163"/>
            <a:ext cx="548688" cy="548688"/>
            <a:chOff x="10120878" y="1334008"/>
            <a:chExt cx="1640686" cy="164068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3B1C09-58E1-4E1C-9CD7-CB3F359D6B59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6A39AE94-3567-484E-A6A1-53616822F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89B128-668D-4178-AFD1-94FB3443C1A5}"/>
              </a:ext>
            </a:extLst>
          </p:cNvPr>
          <p:cNvGrpSpPr/>
          <p:nvPr/>
        </p:nvGrpSpPr>
        <p:grpSpPr>
          <a:xfrm>
            <a:off x="5474340" y="2650144"/>
            <a:ext cx="548688" cy="548688"/>
            <a:chOff x="10120878" y="1334008"/>
            <a:chExt cx="1640686" cy="1640686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4FCDD8F-D80C-4451-B75B-F8B9AB898787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F5C6B4D8-9C47-4586-BCE6-97161D4F2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E734C78-FBAE-4253-BFB1-21D56E4F6546}"/>
              </a:ext>
            </a:extLst>
          </p:cNvPr>
          <p:cNvGrpSpPr/>
          <p:nvPr/>
        </p:nvGrpSpPr>
        <p:grpSpPr>
          <a:xfrm>
            <a:off x="6718988" y="3529553"/>
            <a:ext cx="548688" cy="548688"/>
            <a:chOff x="10120878" y="1334008"/>
            <a:chExt cx="1640686" cy="164068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0C3B1D-2F13-4141-BDD2-FA374DE71C4A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DA8D28E6-E999-42DE-BDCF-6DF4D2BEA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35B48F-4CE1-4C61-8132-52C1F66C96F1}"/>
              </a:ext>
            </a:extLst>
          </p:cNvPr>
          <p:cNvGrpSpPr/>
          <p:nvPr/>
        </p:nvGrpSpPr>
        <p:grpSpPr>
          <a:xfrm>
            <a:off x="6551671" y="4143147"/>
            <a:ext cx="548688" cy="548688"/>
            <a:chOff x="10120878" y="1334008"/>
            <a:chExt cx="1640686" cy="164068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EEFF8FC-D380-4BEC-89E8-2A11C26DD6BF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DD030F00-4378-469E-8FCF-B0B7637AC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A7C18C6-0327-4AAE-B1AA-F2ED1B65A296}"/>
              </a:ext>
            </a:extLst>
          </p:cNvPr>
          <p:cNvGrpSpPr/>
          <p:nvPr/>
        </p:nvGrpSpPr>
        <p:grpSpPr>
          <a:xfrm>
            <a:off x="7050424" y="5640693"/>
            <a:ext cx="548688" cy="548688"/>
            <a:chOff x="10120878" y="1334008"/>
            <a:chExt cx="1640686" cy="164068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AB3B4B6-E01D-40BE-BECC-BB425EA0A2F6}"/>
                </a:ext>
              </a:extLst>
            </p:cNvPr>
            <p:cNvSpPr/>
            <p:nvPr/>
          </p:nvSpPr>
          <p:spPr>
            <a:xfrm>
              <a:off x="10440911" y="1684550"/>
              <a:ext cx="939602" cy="939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4" descr="Checked PNG Images | Vector and PSD Files | Free Download on Pngtree">
              <a:extLst>
                <a:ext uri="{FF2B5EF4-FFF2-40B4-BE49-F238E27FC236}">
                  <a16:creationId xmlns:a16="http://schemas.microsoft.com/office/drawing/2014/main" id="{8A499917-2A22-417C-B067-5F69DE059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000" y1="46111" x2="60000" y2="4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878" y="1334008"/>
              <a:ext cx="1640686" cy="164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21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165A2-4C0B-4710-BE1F-7A13F5C70266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2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Top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40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EF66AD-B975-4ABB-B8E2-01C337A51149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308CAC9-A6F5-4419-B518-F740C185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20" y="950883"/>
            <a:ext cx="5399140" cy="5531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671DB6-C2A5-4FC8-8AA9-A77D3FFB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982" y="2763645"/>
            <a:ext cx="2982089" cy="2580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D1A0A-4970-4580-8314-395417BB7DA4}"/>
              </a:ext>
            </a:extLst>
          </p:cNvPr>
          <p:cNvSpPr txBox="1"/>
          <p:nvPr/>
        </p:nvSpPr>
        <p:spPr>
          <a:xfrm>
            <a:off x="586770" y="5433126"/>
            <a:ext cx="4368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36]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교통소외지역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자전거도로를 고려한 추가설치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6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곳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887F5-5E55-4EC6-947E-2499707707A7}"/>
              </a:ext>
            </a:extLst>
          </p:cNvPr>
          <p:cNvSpPr txBox="1"/>
          <p:nvPr/>
        </p:nvSpPr>
        <p:spPr>
          <a:xfrm>
            <a:off x="7043063" y="6523108"/>
            <a:ext cx="404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37] 2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안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예측 </a:t>
            </a:r>
            <a:r>
              <a:rPr lang="ko-KR" altLang="en-US" sz="120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대여량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상위 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40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곳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176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기대효과 및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E1FC31-113E-41F7-959D-56044BA77CF9}"/>
              </a:ext>
            </a:extLst>
          </p:cNvPr>
          <p:cNvGrpSpPr/>
          <p:nvPr/>
        </p:nvGrpSpPr>
        <p:grpSpPr>
          <a:xfrm>
            <a:off x="425793" y="2094323"/>
            <a:ext cx="11340413" cy="4527679"/>
            <a:chOff x="425793" y="2064279"/>
            <a:chExt cx="11340413" cy="4527679"/>
          </a:xfrm>
          <a:pattFill prst="ltDnDiag">
            <a:fgClr>
              <a:schemeClr val="bg1"/>
            </a:fgClr>
            <a:bgClr>
              <a:schemeClr val="bg1">
                <a:lumMod val="85000"/>
              </a:schemeClr>
            </a:bgClr>
          </a:patt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F1E2D5-1061-42C3-B20D-68D1E24D6AC3}"/>
                </a:ext>
              </a:extLst>
            </p:cNvPr>
            <p:cNvSpPr/>
            <p:nvPr/>
          </p:nvSpPr>
          <p:spPr>
            <a:xfrm>
              <a:off x="425793" y="2064279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BF511B-FFB5-44F9-87A2-1E72A9AB300B}"/>
                </a:ext>
              </a:extLst>
            </p:cNvPr>
            <p:cNvSpPr/>
            <p:nvPr/>
          </p:nvSpPr>
          <p:spPr>
            <a:xfrm>
              <a:off x="425793" y="3233338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63F27D-953D-4600-83D9-30D6CDE89FF4}"/>
                </a:ext>
              </a:extLst>
            </p:cNvPr>
            <p:cNvSpPr/>
            <p:nvPr/>
          </p:nvSpPr>
          <p:spPr>
            <a:xfrm>
              <a:off x="425793" y="4402397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83E25F1-D012-4E88-ABFE-232299332168}"/>
                </a:ext>
              </a:extLst>
            </p:cNvPr>
            <p:cNvSpPr/>
            <p:nvPr/>
          </p:nvSpPr>
          <p:spPr>
            <a:xfrm>
              <a:off x="425793" y="5571456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B5D21A-598F-407A-BA20-5E8A25007C95}"/>
              </a:ext>
            </a:extLst>
          </p:cNvPr>
          <p:cNvSpPr txBox="1"/>
          <p:nvPr/>
        </p:nvSpPr>
        <p:spPr>
          <a:xfrm>
            <a:off x="505760" y="225125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459B5-CDE8-430F-A7F0-1AE8D39466DF}"/>
              </a:ext>
            </a:extLst>
          </p:cNvPr>
          <p:cNvSpPr txBox="1"/>
          <p:nvPr/>
        </p:nvSpPr>
        <p:spPr>
          <a:xfrm>
            <a:off x="505318" y="3419690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69B31-731D-4893-A962-7129CE1A89C0}"/>
              </a:ext>
            </a:extLst>
          </p:cNvPr>
          <p:cNvSpPr txBox="1"/>
          <p:nvPr/>
        </p:nvSpPr>
        <p:spPr>
          <a:xfrm>
            <a:off x="505318" y="458874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8446F3-71B7-48B2-A179-CFA70A8618FE}"/>
              </a:ext>
            </a:extLst>
          </p:cNvPr>
          <p:cNvSpPr txBox="1"/>
          <p:nvPr/>
        </p:nvSpPr>
        <p:spPr>
          <a:xfrm>
            <a:off x="505760" y="5757808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8E706-1EE6-45F1-ACC1-BDB5EF21F1B6}"/>
              </a:ext>
            </a:extLst>
          </p:cNvPr>
          <p:cNvSpPr txBox="1"/>
          <p:nvPr/>
        </p:nvSpPr>
        <p:spPr>
          <a:xfrm>
            <a:off x="1025989" y="3358821"/>
            <a:ext cx="10737843" cy="79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수요 예측을 위한 부천시 자전거 대여소의 이용현황 데이터가 부족하여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(2017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~2019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 월별 </a:t>
            </a:r>
            <a:r>
              <a:rPr kumimoji="1" lang="ko-KR" altLang="en-US" sz="1600" dirty="0" err="1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대여량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데이터만 보유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일별 대여 및 반납 데이터의 구체적인 데이터가 있었다면 수요 예측을 하는데 성능을 높일 수 있었을 것이라 예상합니다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600" dirty="0">
              <a:solidFill>
                <a:srgbClr val="3A495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6E3F9-7062-4205-868C-4FA4E01A1C56}"/>
              </a:ext>
            </a:extLst>
          </p:cNvPr>
          <p:cNvSpPr txBox="1"/>
          <p:nvPr/>
        </p:nvSpPr>
        <p:spPr>
          <a:xfrm>
            <a:off x="987634" y="2205490"/>
            <a:ext cx="10737843" cy="79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 연구는 인구분포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기상정보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시설물의 입지 등의 다방면의 요소를 고려하여 추가 대여소의 배치를 제안합니다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지하철역 위주에만 분포하여 접근성이 부족했던 공공자전거의 추가 배치를 통해 교통 소외지역의 문제점을 해소할 수 있을 것입니다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600" dirty="0">
              <a:solidFill>
                <a:srgbClr val="3A495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24E7D-47FA-4620-99DA-6161CB3608DD}"/>
              </a:ext>
            </a:extLst>
          </p:cNvPr>
          <p:cNvSpPr txBox="1"/>
          <p:nvPr/>
        </p:nvSpPr>
        <p:spPr>
          <a:xfrm>
            <a:off x="948839" y="4533382"/>
            <a:ext cx="10737843" cy="79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 연구는 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100m x 100m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그리드를 기반으로 분석을 하였지만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그리드의 크기를 줄여 분석하게 되면 미시적인 분석이 가능할 것입니다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또한 상동 택지 개발 사업 등의 도시개발요소 등을 고려한 미래의 인구 변화 예측의 요소 또한 고려할 필요가 있습니다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>
              <a:solidFill>
                <a:srgbClr val="3A495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4094D-C25D-4CEB-802B-B0FD2032711C}"/>
              </a:ext>
            </a:extLst>
          </p:cNvPr>
          <p:cNvSpPr txBox="1"/>
          <p:nvPr/>
        </p:nvSpPr>
        <p:spPr>
          <a:xfrm>
            <a:off x="946464" y="5663001"/>
            <a:ext cx="10737843" cy="79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연구의 대상인 부천시 자전거 무료 대여소는 월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금의 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-6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점심시간 제외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이용 가능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 err="1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굴포천의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경우에는 토요일 포함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하다는 한계점이 있습니다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공공자전거의 활성화를 위해서는 이러한 운영시간의 연장 또한 고려해야 할 것입니다</a:t>
            </a:r>
            <a:r>
              <a:rPr kumimoji="1" lang="en-US" altLang="ko-KR" sz="1600" dirty="0">
                <a:solidFill>
                  <a:srgbClr val="3A49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 </a:t>
            </a:r>
            <a:endParaRPr lang="ko-KR" altLang="en-US" sz="1600" dirty="0">
              <a:solidFill>
                <a:srgbClr val="3A4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8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느낀점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01C3CD-FF51-4DF4-9813-9541BAF46AEE}"/>
              </a:ext>
            </a:extLst>
          </p:cNvPr>
          <p:cNvGrpSpPr/>
          <p:nvPr/>
        </p:nvGrpSpPr>
        <p:grpSpPr>
          <a:xfrm>
            <a:off x="345668" y="1919893"/>
            <a:ext cx="5633665" cy="2216889"/>
            <a:chOff x="926685" y="1657093"/>
            <a:chExt cx="10714330" cy="421616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CAC02A-4832-400A-812C-7EA47685481E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0DE2495-195D-47FE-99F6-4D988FBC3CA5}"/>
                </a:ext>
              </a:extLst>
            </p:cNvPr>
            <p:cNvSpPr/>
            <p:nvPr/>
          </p:nvSpPr>
          <p:spPr>
            <a:xfrm>
              <a:off x="1249845" y="1657093"/>
              <a:ext cx="2537500" cy="25375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48CBA2-CC11-4F37-AE48-FA87B4EC9F32}"/>
                </a:ext>
              </a:extLst>
            </p:cNvPr>
            <p:cNvSpPr/>
            <p:nvPr/>
          </p:nvSpPr>
          <p:spPr>
            <a:xfrm>
              <a:off x="4110756" y="2461846"/>
              <a:ext cx="7530259" cy="311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79A6314A-24F0-4735-B897-1D83D5BFD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2" y="1942801"/>
            <a:ext cx="1282980" cy="12884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79DAE4-410D-48FE-965E-E832FE947D41}"/>
              </a:ext>
            </a:extLst>
          </p:cNvPr>
          <p:cNvGrpSpPr/>
          <p:nvPr/>
        </p:nvGrpSpPr>
        <p:grpSpPr>
          <a:xfrm>
            <a:off x="6212667" y="1919893"/>
            <a:ext cx="1674205" cy="2216889"/>
            <a:chOff x="926685" y="1657093"/>
            <a:chExt cx="3184071" cy="421616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D2B99A2-636A-4D3D-A9D0-B8FC8E030AB4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211B1AE-A819-4540-A25C-2DCE17661857}"/>
                </a:ext>
              </a:extLst>
            </p:cNvPr>
            <p:cNvSpPr/>
            <p:nvPr/>
          </p:nvSpPr>
          <p:spPr>
            <a:xfrm>
              <a:off x="1249845" y="1657093"/>
              <a:ext cx="2537500" cy="25375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893DCEC-7129-43EB-9038-DF92D15D740F}"/>
              </a:ext>
            </a:extLst>
          </p:cNvPr>
          <p:cNvGrpSpPr/>
          <p:nvPr/>
        </p:nvGrpSpPr>
        <p:grpSpPr>
          <a:xfrm>
            <a:off x="345668" y="4496870"/>
            <a:ext cx="5633665" cy="2216889"/>
            <a:chOff x="926685" y="1657093"/>
            <a:chExt cx="10714330" cy="421616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1C1EA71-25BA-4C14-BCB2-128A5DCA44DA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9DBE939-75D0-4D40-856D-4EB50F750075}"/>
                </a:ext>
              </a:extLst>
            </p:cNvPr>
            <p:cNvSpPr/>
            <p:nvPr/>
          </p:nvSpPr>
          <p:spPr>
            <a:xfrm>
              <a:off x="1249845" y="1657093"/>
              <a:ext cx="2537500" cy="25375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33A11A4-7DE7-4BDC-B6AA-1BEB38227E85}"/>
                </a:ext>
              </a:extLst>
            </p:cNvPr>
            <p:cNvSpPr/>
            <p:nvPr/>
          </p:nvSpPr>
          <p:spPr>
            <a:xfrm>
              <a:off x="4110756" y="2461846"/>
              <a:ext cx="7530259" cy="311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A5088E3-34F0-4D25-BEF4-9B82EF98B5B3}"/>
              </a:ext>
            </a:extLst>
          </p:cNvPr>
          <p:cNvGrpSpPr/>
          <p:nvPr/>
        </p:nvGrpSpPr>
        <p:grpSpPr>
          <a:xfrm>
            <a:off x="6212667" y="4496870"/>
            <a:ext cx="5633665" cy="2216889"/>
            <a:chOff x="926685" y="1657093"/>
            <a:chExt cx="10714330" cy="421616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3593275-41D8-47CE-A5CB-D22265F89696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FB25C44-E396-4604-9889-0A7F304494D1}"/>
                </a:ext>
              </a:extLst>
            </p:cNvPr>
            <p:cNvSpPr/>
            <p:nvPr/>
          </p:nvSpPr>
          <p:spPr>
            <a:xfrm>
              <a:off x="1249845" y="1657093"/>
              <a:ext cx="2537500" cy="25375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F947189-ECFC-4C26-86EC-586C5938CC2A}"/>
                </a:ext>
              </a:extLst>
            </p:cNvPr>
            <p:cNvSpPr/>
            <p:nvPr/>
          </p:nvSpPr>
          <p:spPr>
            <a:xfrm>
              <a:off x="4110756" y="2461846"/>
              <a:ext cx="7530259" cy="311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47" name="Picture 3">
            <a:extLst>
              <a:ext uri="{FF2B5EF4-FFF2-40B4-BE49-F238E27FC236}">
                <a16:creationId xmlns:a16="http://schemas.microsoft.com/office/drawing/2014/main" id="{DB2315A3-7F69-4EEB-908A-CE60513E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98" y="1942801"/>
            <a:ext cx="1267744" cy="128339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FDBAD01F-883A-4427-95DC-BF201487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60" y="4496294"/>
            <a:ext cx="1319100" cy="133538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>
            <a:extLst>
              <a:ext uri="{FF2B5EF4-FFF2-40B4-BE49-F238E27FC236}">
                <a16:creationId xmlns:a16="http://schemas.microsoft.com/office/drawing/2014/main" id="{A0B38B9A-9764-49D7-BA3D-4AE0575C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773" y="4549100"/>
            <a:ext cx="1229862" cy="12507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DDFDE9-FB03-4AFB-A2EF-A49327C9E7FE}"/>
              </a:ext>
            </a:extLst>
          </p:cNvPr>
          <p:cNvSpPr txBox="1"/>
          <p:nvPr/>
        </p:nvSpPr>
        <p:spPr>
          <a:xfrm>
            <a:off x="590744" y="3467962"/>
            <a:ext cx="1184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강용 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팀장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sz="1600" dirty="0">
              <a:solidFill>
                <a:srgbClr val="18293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796F2C-80D4-428F-88C0-6568241AD6B9}"/>
              </a:ext>
            </a:extLst>
          </p:cNvPr>
          <p:cNvSpPr txBox="1"/>
          <p:nvPr/>
        </p:nvSpPr>
        <p:spPr>
          <a:xfrm>
            <a:off x="6311088" y="3467962"/>
            <a:ext cx="1477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 err="1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박희망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팀원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sz="1600" dirty="0">
              <a:solidFill>
                <a:srgbClr val="18293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7F5F63-8F32-4D40-930D-69663254AD76}"/>
              </a:ext>
            </a:extLst>
          </p:cNvPr>
          <p:cNvSpPr txBox="1"/>
          <p:nvPr/>
        </p:nvSpPr>
        <p:spPr>
          <a:xfrm>
            <a:off x="438662" y="6103154"/>
            <a:ext cx="1477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윤상원 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팀원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sz="1600" dirty="0">
              <a:solidFill>
                <a:srgbClr val="18293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189C86-63FB-4DBB-845A-9EC1D48F5090}"/>
              </a:ext>
            </a:extLst>
          </p:cNvPr>
          <p:cNvSpPr txBox="1"/>
          <p:nvPr/>
        </p:nvSpPr>
        <p:spPr>
          <a:xfrm>
            <a:off x="6311088" y="6104795"/>
            <a:ext cx="1477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장소영 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팀원</a:t>
            </a:r>
            <a:r>
              <a:rPr kumimoji="1" lang="en-US" altLang="ko-KR" sz="1600" dirty="0">
                <a:solidFill>
                  <a:srgbClr val="182932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sz="1600" dirty="0">
              <a:solidFill>
                <a:srgbClr val="182932"/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3F57B11-31DD-448F-83F7-B0EDC38D0643}"/>
              </a:ext>
            </a:extLst>
          </p:cNvPr>
          <p:cNvGrpSpPr/>
          <p:nvPr/>
        </p:nvGrpSpPr>
        <p:grpSpPr>
          <a:xfrm>
            <a:off x="8179970" y="5000528"/>
            <a:ext cx="3836412" cy="1631216"/>
            <a:chOff x="2344770" y="2487533"/>
            <a:chExt cx="3836412" cy="163121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47B13FC-D817-4D36-9BF0-2FA670859D17}"/>
                </a:ext>
              </a:extLst>
            </p:cNvPr>
            <p:cNvSpPr txBox="1"/>
            <p:nvPr/>
          </p:nvSpPr>
          <p:spPr>
            <a:xfrm>
              <a:off x="2604235" y="2487533"/>
              <a:ext cx="3576947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역할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수집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QGIS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레이어 처리</a:t>
              </a:r>
              <a:endPara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데이터셋이 주어지지 않는 공모전에 참가하게 되어 데이터 수집부터 직접 발로 뛰어야 하는 프로젝트였습니다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특히 </a:t>
              </a:r>
              <a:r>
                <a:rPr kumimoji="1"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shp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형식을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json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형식으로 변환시키는 과정에서 한동안 애를 먹기도 했습니다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프로젝트 완주까지 도움이 되어 주신 팀원분들 너무 감사합니다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:)</a:t>
              </a: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61B0192-CC88-4DAA-A5E1-6BBC9A6A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503836"/>
              <a:ext cx="259466" cy="259466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5A9CBFFA-38F9-40EA-B859-609EDA9AA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790853"/>
              <a:ext cx="259466" cy="259466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BA93D7B-60ED-4383-BBBA-CD5667D0735C}"/>
              </a:ext>
            </a:extLst>
          </p:cNvPr>
          <p:cNvGrpSpPr/>
          <p:nvPr/>
        </p:nvGrpSpPr>
        <p:grpSpPr>
          <a:xfrm>
            <a:off x="2204445" y="4920014"/>
            <a:ext cx="3836412" cy="1631216"/>
            <a:chOff x="2344770" y="2487533"/>
            <a:chExt cx="3836412" cy="163121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62CE61-7FBA-4B34-A3E9-D271002972F7}"/>
                </a:ext>
              </a:extLst>
            </p:cNvPr>
            <p:cNvSpPr txBox="1"/>
            <p:nvPr/>
          </p:nvSpPr>
          <p:spPr>
            <a:xfrm>
              <a:off x="2604235" y="2487533"/>
              <a:ext cx="3576947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역할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수집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</a:t>
              </a:r>
              <a:endPara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주제 선정 당시 지도와 관련된 데이터를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분석해야할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것 같아서 어려울 것이라 예상했는데 역시 어려웠습니다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여러 데이터를 수집하고 또 분석에 맞게 지도 데이터를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하는 과정이 어려웠지만 그만큼 얻어가는 것도 많은 프로젝트였습니다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4B1CC69-CCD8-4A6E-8653-6E0130808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503836"/>
              <a:ext cx="259466" cy="259466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C311DA92-E977-4B1D-97CA-32972B558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790853"/>
              <a:ext cx="259466" cy="25946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0912CB9-62AD-44DE-A917-D9C41FD87FB8}"/>
              </a:ext>
            </a:extLst>
          </p:cNvPr>
          <p:cNvGrpSpPr/>
          <p:nvPr/>
        </p:nvGrpSpPr>
        <p:grpSpPr>
          <a:xfrm>
            <a:off x="2169205" y="2343037"/>
            <a:ext cx="3836412" cy="1846659"/>
            <a:chOff x="2344770" y="2487533"/>
            <a:chExt cx="3836412" cy="184665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BA9FFAA-87DF-4DAD-A72D-A572CD383662}"/>
                </a:ext>
              </a:extLst>
            </p:cNvPr>
            <p:cNvSpPr txBox="1"/>
            <p:nvPr/>
          </p:nvSpPr>
          <p:spPr>
            <a:xfrm>
              <a:off x="2604235" y="2487533"/>
              <a:ext cx="3576947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역할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수집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전처리</a:t>
              </a:r>
              <a:endPara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공모전 주최측 및 관련 부서에 통화를 하면서 어렵게 데이터를 수집하였지만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부족한 데이터로 인해 분석의 방향성을 잡는 것에 프로젝트 기간에 많은 시간을 소요했습니다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그럼에도 불구하고 참고문헌 등을 통해 팀원들과 생각을 공유하면서 최종적으로 의미 있는 결과를 도출했다는 것에 대해 만족합니다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21BFB00-6A26-42DA-98F2-D8416270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503836"/>
              <a:ext cx="259466" cy="259466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F67FF06-7906-4B3D-95BE-94D98DF5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790853"/>
              <a:ext cx="259466" cy="259466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155BFB2-867D-40DA-8DEC-9A12C7324DDC}"/>
              </a:ext>
            </a:extLst>
          </p:cNvPr>
          <p:cNvGrpSpPr/>
          <p:nvPr/>
        </p:nvGrpSpPr>
        <p:grpSpPr>
          <a:xfrm>
            <a:off x="8120206" y="2372409"/>
            <a:ext cx="3836412" cy="1846659"/>
            <a:chOff x="2344770" y="2487533"/>
            <a:chExt cx="3836412" cy="184665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A1308C3-C6B9-4D7F-8C2D-F10B45A6FA8D}"/>
                </a:ext>
              </a:extLst>
            </p:cNvPr>
            <p:cNvSpPr txBox="1"/>
            <p:nvPr/>
          </p:nvSpPr>
          <p:spPr>
            <a:xfrm>
              <a:off x="2604235" y="2487533"/>
              <a:ext cx="3576947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역할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 모델링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통계분석</a:t>
              </a:r>
              <a:endPara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endParaRPr kumimoji="1"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r>
                <a:rPr kumimoji="1" lang="ko-KR" alt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느낀점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: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데이터를 처음부터 끝까지 직접 부딪치며 </a:t>
              </a:r>
              <a:r>
                <a:rPr kumimoji="1"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구해야했던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 점이 상당히 힘들기도 했지만 보람 있었습니다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GeoJSON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과 같이 지도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공간 관련 분석이 많이 필요 했기 때문에 더욱 쉽지 않았습니다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  <a:r>
                <a:rPr kumimoji="1"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하지만 팀원분들이 모두 적극적으로 임해주신 덕분에 어려움이 생길 때마다 그 문턱을 잘 넘길 수 있었습니다</a:t>
              </a:r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. </a:t>
              </a: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4241A99-B56F-4F26-B818-F27E47D4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503836"/>
              <a:ext cx="259466" cy="25946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428BB567-26B3-43B6-B64A-656FAA4D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4770" y="2790853"/>
              <a:ext cx="259466" cy="259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336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 및 사용 데이터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00CAC-2912-4B74-A8E9-6E41B965C52C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0E2B1-895C-4955-93AF-0E5D2C0649BE}"/>
              </a:ext>
            </a:extLst>
          </p:cNvPr>
          <p:cNvSpPr txBox="1"/>
          <p:nvPr/>
        </p:nvSpPr>
        <p:spPr>
          <a:xfrm>
            <a:off x="281150" y="1846094"/>
            <a:ext cx="11629699" cy="488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공공자전거 효과 분석 및 발전방안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한국교통연구원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(2012)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부천형 스마트도시 구축 기본계획</a:t>
            </a: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(2019~2023)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부천시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(2018)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서울시 공공자전거 이용에 영향을 미치는 물리적 환경 요인 분석 </a:t>
            </a: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대여소별 거리에 따른 요인의 영향력 차이를 중심으로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err="1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ko-KR" altLang="en-US" sz="1400" b="0" i="0" u="none" strike="noStrike" baseline="0" dirty="0" err="1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토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r>
              <a:rPr lang="ko-KR" altLang="en-US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도시계획학회 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(2018)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공유 자전거 시스템의 수요기반 재배치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한국경영과학회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(2018)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대중교통현황조사 통계정보보고서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국토교통부 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네트워크 </a:t>
            </a:r>
            <a:r>
              <a:rPr lang="ko-KR" altLang="en-US" sz="1400" b="1" dirty="0" err="1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기반 서울시 공공자전거 서비스의 이용률 개선 방안 연구 </a:t>
            </a: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서울시 종로구 사례를 중심으로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대한교통학회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군집분석을 통한 공공자전거 수요예측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대한산업공학회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대중교통 현황조사 </a:t>
            </a:r>
            <a:r>
              <a:rPr lang="en-US" altLang="ko-KR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종합결과 보고서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국토교통부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한국교통안전공단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기상인자와 공공자전거 대여율에 따른 데이터 분석 및 공공자전거 수요예측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한국정보과학회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판타지아 부천 통계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https://stat.bucheon.go.kr/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경기버스정보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http://www.gbis.go.kr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Compas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https://compas.lh.or.kr/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국토교통부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http://gisbig.nsdi.go.kr/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경기도 공공데이터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https://data.gg.go.kr/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교통 데이터 거래소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n w="0"/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https://www.bigdata-transportation.kr/</a:t>
            </a:r>
            <a:endParaRPr lang="en-US" altLang="ko-KR" sz="1400" dirty="0">
              <a:ln w="0"/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85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26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높은 인구밀도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1A9579F-89F5-4904-82A5-7972C0FA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9" y="1685485"/>
            <a:ext cx="3635619" cy="242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6D431C-5275-4017-8F60-491772A98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41997"/>
              </p:ext>
            </p:extLst>
          </p:nvPr>
        </p:nvGraphicFramePr>
        <p:xfrm>
          <a:off x="5418143" y="2082839"/>
          <a:ext cx="5927498" cy="20798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50009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1378891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850798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지자체명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면적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 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인구수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인구밀도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/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부천시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53.4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831,701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15,575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121.0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1,195,204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9,878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고양시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268.1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1,061,929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3,961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591.3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1,057,086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1,788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141.7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943,585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6,659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1074554" y="4898060"/>
            <a:ext cx="10571346" cy="1741816"/>
            <a:chOff x="6359402" y="3307449"/>
            <a:chExt cx="10571346" cy="174181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F18B8D1-B9A9-4957-B1E4-0DB3EF8452D2}"/>
                </a:ext>
              </a:extLst>
            </p:cNvPr>
            <p:cNvSpPr/>
            <p:nvPr/>
          </p:nvSpPr>
          <p:spPr>
            <a:xfrm>
              <a:off x="6959830" y="3373482"/>
              <a:ext cx="51395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전국 최고 수준의 인구밀도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수치를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60372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특히 경기도에서 인구밀도가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명이 넘는 지역은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부천시가 유일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합니다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633021"/>
              <a:ext cx="99709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경기도내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50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도시 중 인구밀도가 가장 낮은 평택시에 비해 무려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14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배에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이르는 인구밀도를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 </a:t>
              </a:r>
              <a:endParaRPr lang="ko-KR" altLang="en-US" sz="160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41E8028-0430-406A-93A1-D15F92D1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3" y="3307449"/>
              <a:ext cx="484813" cy="48481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47E031A-66A0-4FA5-B045-8764DE00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7090" y="4564452"/>
              <a:ext cx="484813" cy="484813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2CA66E5-E1C9-48DA-9D14-6A3C377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6381" y="1483361"/>
            <a:ext cx="635346" cy="582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3F290A-543C-4747-98FA-9C443B19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6263" y="3710381"/>
            <a:ext cx="635346" cy="5824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A753B7-F894-4B74-8AEA-4EAC6A05D703}"/>
              </a:ext>
            </a:extLst>
          </p:cNvPr>
          <p:cNvSpPr txBox="1"/>
          <p:nvPr/>
        </p:nvSpPr>
        <p:spPr>
          <a:xfrm>
            <a:off x="4815137" y="4225844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인구통계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지자체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외국인 미포함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959C7-A7E3-43F7-84C4-E3148B821EF8}"/>
              </a:ext>
            </a:extLst>
          </p:cNvPr>
          <p:cNvSpPr txBox="1"/>
          <p:nvPr/>
        </p:nvSpPr>
        <p:spPr>
          <a:xfrm>
            <a:off x="9920537" y="1815588"/>
            <a:ext cx="1522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년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월 말 기준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EF115-9BAA-49C0-8873-F936A6BAFB22}"/>
              </a:ext>
            </a:extLst>
          </p:cNvPr>
          <p:cNvSpPr txBox="1"/>
          <p:nvPr/>
        </p:nvSpPr>
        <p:spPr>
          <a:xfrm>
            <a:off x="7203196" y="4461689"/>
            <a:ext cx="23573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주요도시 인구밀도</a:t>
            </a:r>
          </a:p>
        </p:txBody>
      </p:sp>
    </p:spTree>
    <p:extLst>
      <p:ext uri="{BB962C8B-B14F-4D97-AF65-F5344CB8AC3E}">
        <p14:creationId xmlns:p14="http://schemas.microsoft.com/office/powerpoint/2010/main" val="3551356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 및 사용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1DD3C728-B91F-4E30-A2DA-8728B5F65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645531"/>
              </p:ext>
            </p:extLst>
          </p:nvPr>
        </p:nvGraphicFramePr>
        <p:xfrm>
          <a:off x="300290" y="2297071"/>
          <a:ext cx="11586911" cy="39505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52813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6396283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3306726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531089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데이터셋 목록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활용 목적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숙박업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공연장 및 전시장 정보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문화관광정보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공공체육시설현황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청소년 수련시설현황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민간체육시설업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시설 위치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버스 정류소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지하철역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일자별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시간대별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승하차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경기도 청사 및 출장소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대중교통 현황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공공시설 위치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 데이터 드림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도로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도로 현황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경기교통정보센터 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인도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보도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자전거 도로 현황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국가공간정보포털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공공자전거 무료대여소 운영실적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(2016~2020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대여소 운영 실적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정보공개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교통망 일반버스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버스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국가교통 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78403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인구현황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인구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판타지아부천통계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781400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기상정보 데이터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(2016~2020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기상 데이터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기상청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22910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100m x 100m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격자당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인구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</a:t>
                      </a:r>
                      <a:r>
                        <a:rPr lang="ko-KR" altLang="en-US" sz="1400" dirty="0" err="1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격자당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인구 분포 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국토정보플랫폼</a:t>
                      </a:r>
                      <a:endParaRPr lang="en-US" altLang="ko-KR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27462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8A07387-4647-4AE3-BB2E-2B9C4C7838CF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사용 데이터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9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497496-8244-4719-A8D5-7E2F520E5944}"/>
              </a:ext>
            </a:extLst>
          </p:cNvPr>
          <p:cNvGrpSpPr/>
          <p:nvPr/>
        </p:nvGrpSpPr>
        <p:grpSpPr>
          <a:xfrm>
            <a:off x="5111336" y="2521895"/>
            <a:ext cx="1979138" cy="1814210"/>
            <a:chOff x="5227374" y="393736"/>
            <a:chExt cx="1979138" cy="181421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B5ADB7E-2A50-854F-965A-083AD17C2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209168">
              <a:off x="5227374" y="393736"/>
              <a:ext cx="1979138" cy="18142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A7F54-DCC2-EC48-A6C0-CD0EE2FFC4C5}"/>
                </a:ext>
              </a:extLst>
            </p:cNvPr>
            <p:cNvSpPr txBox="1"/>
            <p:nvPr/>
          </p:nvSpPr>
          <p:spPr>
            <a:xfrm>
              <a:off x="5232279" y="1058821"/>
              <a:ext cx="1969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감사합니다 </a:t>
              </a:r>
              <a:r>
                <a:rPr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4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6200505" y="5383285"/>
            <a:ext cx="4916033" cy="1210441"/>
            <a:chOff x="6359402" y="3918614"/>
            <a:chExt cx="4916033" cy="12104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43156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높은 인구밀도 뿐만 아니라 </a:t>
              </a:r>
              <a:endPara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교통 또한 복잡하다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도시문제를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790501"/>
              <a:ext cx="36184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600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D8EDE7-34FE-45F6-BBA4-CDFAC9611118}"/>
              </a:ext>
            </a:extLst>
          </p:cNvPr>
          <p:cNvGrpSpPr/>
          <p:nvPr/>
        </p:nvGrpSpPr>
        <p:grpSpPr>
          <a:xfrm>
            <a:off x="446341" y="2317326"/>
            <a:ext cx="4814958" cy="3854288"/>
            <a:chOff x="637484" y="1943865"/>
            <a:chExt cx="5814540" cy="46544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551DD2-C877-4722-8D90-CF90F8C2B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3" t="13866" r="43391" b="7798"/>
            <a:stretch/>
          </p:blipFill>
          <p:spPr>
            <a:xfrm>
              <a:off x="637484" y="1943865"/>
              <a:ext cx="5814540" cy="4654436"/>
            </a:xfrm>
            <a:prstGeom prst="rect">
              <a:avLst/>
            </a:prstGeom>
          </p:spPr>
        </p:pic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F775D07-D6E5-45B0-9079-0CC734B7331E}"/>
                </a:ext>
              </a:extLst>
            </p:cNvPr>
            <p:cNvSpPr/>
            <p:nvPr/>
          </p:nvSpPr>
          <p:spPr>
            <a:xfrm>
              <a:off x="2006600" y="3266371"/>
              <a:ext cx="957499" cy="162630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0D6DE815-9CAD-488C-A989-06EA527CE9C5}"/>
                </a:ext>
              </a:extLst>
            </p:cNvPr>
            <p:cNvSpPr/>
            <p:nvPr/>
          </p:nvSpPr>
          <p:spPr>
            <a:xfrm>
              <a:off x="4310511" y="3273018"/>
              <a:ext cx="388489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D87EE0F0-E1AC-44B5-8920-058B83FD7A54}"/>
                </a:ext>
              </a:extLst>
            </p:cNvPr>
            <p:cNvSpPr/>
            <p:nvPr/>
          </p:nvSpPr>
          <p:spPr>
            <a:xfrm>
              <a:off x="3288197" y="5031671"/>
              <a:ext cx="2299803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99E2918C-CF2D-4ABA-B717-B02C5ED5B5F0}"/>
                </a:ext>
              </a:extLst>
            </p:cNvPr>
            <p:cNvSpPr/>
            <p:nvPr/>
          </p:nvSpPr>
          <p:spPr>
            <a:xfrm>
              <a:off x="5295935" y="5870209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ECAE017-73E6-466C-BCB6-22D1EA1FCB1E}"/>
                </a:ext>
              </a:extLst>
            </p:cNvPr>
            <p:cNvSpPr/>
            <p:nvPr/>
          </p:nvSpPr>
          <p:spPr>
            <a:xfrm>
              <a:off x="637484" y="6100600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600E7D7E-BFF0-42AD-8DA5-3E193222A5C2}"/>
                </a:ext>
              </a:extLst>
            </p:cNvPr>
            <p:cNvSpPr/>
            <p:nvPr/>
          </p:nvSpPr>
          <p:spPr>
            <a:xfrm>
              <a:off x="637484" y="1979729"/>
              <a:ext cx="3596679" cy="309824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37" name="그룹 14336">
            <a:extLst>
              <a:ext uri="{FF2B5EF4-FFF2-40B4-BE49-F238E27FC236}">
                <a16:creationId xmlns:a16="http://schemas.microsoft.com/office/drawing/2014/main" id="{818294D1-6E38-43B6-927E-6363A26D1385}"/>
              </a:ext>
            </a:extLst>
          </p:cNvPr>
          <p:cNvGrpSpPr/>
          <p:nvPr/>
        </p:nvGrpSpPr>
        <p:grpSpPr>
          <a:xfrm>
            <a:off x="5465900" y="2840943"/>
            <a:ext cx="6314000" cy="1662051"/>
            <a:chOff x="6077468" y="2782246"/>
            <a:chExt cx="6314000" cy="1662051"/>
          </a:xfrm>
        </p:grpSpPr>
        <p:grpSp>
          <p:nvGrpSpPr>
            <p:cNvPr id="14336" name="그룹 14335">
              <a:extLst>
                <a:ext uri="{FF2B5EF4-FFF2-40B4-BE49-F238E27FC236}">
                  <a16:creationId xmlns:a16="http://schemas.microsoft.com/office/drawing/2014/main" id="{1975C02E-DA88-49F1-B346-8988249611F7}"/>
                </a:ext>
              </a:extLst>
            </p:cNvPr>
            <p:cNvGrpSpPr/>
            <p:nvPr/>
          </p:nvGrpSpPr>
          <p:grpSpPr>
            <a:xfrm>
              <a:off x="6077468" y="2782246"/>
              <a:ext cx="6314000" cy="1662051"/>
              <a:chOff x="5636063" y="2095285"/>
              <a:chExt cx="6314000" cy="16620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6B6B87C-7F87-4DF2-98EE-33C13CB5B5F4}"/>
                  </a:ext>
                </a:extLst>
              </p:cNvPr>
              <p:cNvGrpSpPr/>
              <p:nvPr/>
            </p:nvGrpSpPr>
            <p:grpSpPr>
              <a:xfrm>
                <a:off x="5636063" y="2095285"/>
                <a:ext cx="6314000" cy="1662051"/>
                <a:chOff x="7004226" y="3953794"/>
                <a:chExt cx="6314000" cy="1662051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22FE768E-77FE-4F7E-9CA5-51575948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21174" r="38340" b="65954"/>
                <a:stretch/>
              </p:blipFill>
              <p:spPr>
                <a:xfrm>
                  <a:off x="7004226" y="3953794"/>
                  <a:ext cx="5194477" cy="726255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92034D05-0491-488E-AAC4-610A176A7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77990" r="38340" b="10307"/>
                <a:stretch/>
              </p:blipFill>
              <p:spPr>
                <a:xfrm>
                  <a:off x="7004226" y="4813300"/>
                  <a:ext cx="6314000" cy="802545"/>
                </a:xfrm>
                <a:prstGeom prst="rect">
                  <a:avLst/>
                </a:prstGeom>
              </p:spPr>
            </p:pic>
          </p:grp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5355FD78-B361-42B5-BA13-B0E6647D49BA}"/>
                  </a:ext>
                </a:extLst>
              </p:cNvPr>
              <p:cNvSpPr/>
              <p:nvPr/>
            </p:nvSpPr>
            <p:spPr>
              <a:xfrm>
                <a:off x="6553758" y="2954902"/>
                <a:ext cx="1904442" cy="129167"/>
              </a:xfrm>
              <a:prstGeom prst="parallelogram">
                <a:avLst/>
              </a:prstGeom>
              <a:solidFill>
                <a:srgbClr val="FFC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A44D82F1-9D65-490B-ACC0-EF286923D323}"/>
                </a:ext>
              </a:extLst>
            </p:cNvPr>
            <p:cNvSpPr/>
            <p:nvPr/>
          </p:nvSpPr>
          <p:spPr>
            <a:xfrm>
              <a:off x="6096000" y="2827276"/>
              <a:ext cx="2822137" cy="256562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76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8C799-33B0-45F1-83FB-5A70CDCE4E88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363892-5BB8-4BC7-A862-F5EB7A7C5E76}"/>
              </a:ext>
            </a:extLst>
          </p:cNvPr>
          <p:cNvGrpSpPr/>
          <p:nvPr/>
        </p:nvGrpSpPr>
        <p:grpSpPr>
          <a:xfrm>
            <a:off x="5797148" y="2188037"/>
            <a:ext cx="5517412" cy="3208955"/>
            <a:chOff x="3015848" y="2289553"/>
            <a:chExt cx="5517412" cy="32089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AE6DCBE-9EB3-467B-BF4B-696F42CD4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9" t="2953" r="1507"/>
            <a:stretch/>
          </p:blipFill>
          <p:spPr>
            <a:xfrm>
              <a:off x="3015848" y="2289553"/>
              <a:ext cx="5517412" cy="299785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914DA5-5404-438D-8E0B-1477A61008A3}"/>
                </a:ext>
              </a:extLst>
            </p:cNvPr>
            <p:cNvSpPr txBox="1"/>
            <p:nvPr/>
          </p:nvSpPr>
          <p:spPr>
            <a:xfrm>
              <a:off x="3615554" y="5244592"/>
              <a:ext cx="431800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2] 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확대</a:t>
              </a:r>
              <a:r>
                <a:rPr lang="en-US" altLang="ko-KR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·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보완이 필요한 부분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F96E89-F618-499C-8A5C-7DE35D5B04C5}"/>
              </a:ext>
            </a:extLst>
          </p:cNvPr>
          <p:cNvGrpSpPr/>
          <p:nvPr/>
        </p:nvGrpSpPr>
        <p:grpSpPr>
          <a:xfrm>
            <a:off x="877440" y="2317326"/>
            <a:ext cx="4436042" cy="2882604"/>
            <a:chOff x="416989" y="2768600"/>
            <a:chExt cx="4436042" cy="2882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219F5B-F3D7-454A-B3AD-49E7A08F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989" y="2768600"/>
              <a:ext cx="4436042" cy="257506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385743-B48D-4F8D-870D-26C2E32402C5}"/>
                </a:ext>
              </a:extLst>
            </p:cNvPr>
            <p:cNvSpPr txBox="1"/>
            <p:nvPr/>
          </p:nvSpPr>
          <p:spPr>
            <a:xfrm>
              <a:off x="1395136" y="5397288"/>
              <a:ext cx="235739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1]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분야별 도시문제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9C13369-3FEF-4B93-B5E8-1B5C0790B2A0}"/>
              </a:ext>
            </a:extLst>
          </p:cNvPr>
          <p:cNvSpPr txBox="1"/>
          <p:nvPr/>
        </p:nvSpPr>
        <p:spPr>
          <a:xfrm>
            <a:off x="7446364" y="1862459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부천형 스마트도시 구축 기본계획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(2019~2023)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880A45-7AB1-450B-8A9A-0F87185614B8}"/>
              </a:ext>
            </a:extLst>
          </p:cNvPr>
          <p:cNvSpPr txBox="1"/>
          <p:nvPr/>
        </p:nvSpPr>
        <p:spPr>
          <a:xfrm>
            <a:off x="877440" y="5910013"/>
            <a:ext cx="1043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교통문제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수치자료 뿐만 아니라 시민들의 설문조사에서도 높은 순위를 차지하고 있음을 확인하여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</a:p>
          <a:p>
            <a:r>
              <a:rPr kumimoji="1" lang="ko-KR" altLang="en-US" sz="18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문제의 해결이 필수적임을 시사</a:t>
            </a:r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있습니다</a:t>
            </a:r>
            <a:r>
              <a:rPr kumimoji="1" lang="en-US" altLang="ko-KR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34D3A-BAE6-440B-B48E-A8C1F129DABD}"/>
              </a:ext>
            </a:extLst>
          </p:cNvPr>
          <p:cNvSpPr/>
          <p:nvPr/>
        </p:nvSpPr>
        <p:spPr>
          <a:xfrm>
            <a:off x="3362960" y="3108960"/>
            <a:ext cx="406400" cy="203200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2CE1C-303F-43CB-83E2-54F03FB6477F}"/>
              </a:ext>
            </a:extLst>
          </p:cNvPr>
          <p:cNvSpPr/>
          <p:nvPr/>
        </p:nvSpPr>
        <p:spPr>
          <a:xfrm>
            <a:off x="4192658" y="3138518"/>
            <a:ext cx="511421" cy="203200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C289F4-ABE6-40B8-94B5-D6BBB3B7E01D}"/>
              </a:ext>
            </a:extLst>
          </p:cNvPr>
          <p:cNvSpPr/>
          <p:nvPr/>
        </p:nvSpPr>
        <p:spPr>
          <a:xfrm rot="19123396">
            <a:off x="5991405" y="4588087"/>
            <a:ext cx="936238" cy="347326"/>
          </a:xfrm>
          <a:prstGeom prst="ellipse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8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07A7A-1116-4450-8CFE-8BA46285A3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4CB596-84F8-4033-AEE2-697D94082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019" y="1214691"/>
            <a:ext cx="3202163" cy="448500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A2AF514-98B2-47B4-8FA3-CAE153E6D5A5}"/>
              </a:ext>
            </a:extLst>
          </p:cNvPr>
          <p:cNvGrpSpPr/>
          <p:nvPr/>
        </p:nvGrpSpPr>
        <p:grpSpPr>
          <a:xfrm>
            <a:off x="545430" y="1972692"/>
            <a:ext cx="7012774" cy="3283422"/>
            <a:chOff x="1007271" y="2805257"/>
            <a:chExt cx="5871380" cy="27490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866B2F-CF1E-40CA-98A6-3A7DD574F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22" t="34887" r="60267" b="27819"/>
            <a:stretch/>
          </p:blipFill>
          <p:spPr>
            <a:xfrm>
              <a:off x="1007272" y="2805257"/>
              <a:ext cx="5871379" cy="205894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43D143-08A3-494B-83E9-DD8764B02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22" t="85061" r="60267" b="4921"/>
            <a:stretch/>
          </p:blipFill>
          <p:spPr>
            <a:xfrm>
              <a:off x="1007271" y="5001158"/>
              <a:ext cx="5871379" cy="55311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2CF176-9F35-428C-97D1-3E3A42D545CA}"/>
              </a:ext>
            </a:extLst>
          </p:cNvPr>
          <p:cNvSpPr txBox="1"/>
          <p:nvPr/>
        </p:nvSpPr>
        <p:spPr>
          <a:xfrm>
            <a:off x="1997828" y="5432058"/>
            <a:ext cx="38902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부천시의 비전 및 목표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8A2434-ACC0-4A88-BAE0-5E3CA949C253}"/>
              </a:ext>
            </a:extLst>
          </p:cNvPr>
          <p:cNvSpPr txBox="1"/>
          <p:nvPr/>
        </p:nvSpPr>
        <p:spPr>
          <a:xfrm>
            <a:off x="7878966" y="5631633"/>
            <a:ext cx="38902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자전거 도로 안내도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74467E-E533-46CE-8B67-9C0308F0E569}"/>
              </a:ext>
            </a:extLst>
          </p:cNvPr>
          <p:cNvSpPr txBox="1"/>
          <p:nvPr/>
        </p:nvSpPr>
        <p:spPr>
          <a:xfrm>
            <a:off x="8476723" y="887706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부천시자전거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8CBC5B-2F77-41B6-8ED8-D1D519B20D92}"/>
              </a:ext>
            </a:extLst>
          </p:cNvPr>
          <p:cNvSpPr txBox="1"/>
          <p:nvPr/>
        </p:nvSpPr>
        <p:spPr>
          <a:xfrm>
            <a:off x="435366" y="6016299"/>
            <a:ext cx="1132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부천시는 자전거를 친환경 교통수단으로 육성시키고자 하는 목표를 가진 지자체입니다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목표에 따라 자전거 도로를 확충하고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 이용시설 확충 및 공공 자전거 대여 사업을 진행하고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98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D69D8-AB9A-0947-85E3-3E959D508BC3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2DAF-A2D7-E240-AA79-3458025F2795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AA0801-D40E-224E-B362-E217021A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81A38F2-0CE2-4ADE-84B7-25274313B778}"/>
              </a:ext>
            </a:extLst>
          </p:cNvPr>
          <p:cNvGrpSpPr/>
          <p:nvPr/>
        </p:nvGrpSpPr>
        <p:grpSpPr>
          <a:xfrm>
            <a:off x="680369" y="1665596"/>
            <a:ext cx="10960646" cy="4703186"/>
            <a:chOff x="680369" y="1665596"/>
            <a:chExt cx="10960646" cy="470318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77960FB-6461-8245-9A51-C4AFE18CE12E}"/>
                </a:ext>
              </a:extLst>
            </p:cNvPr>
            <p:cNvSpPr/>
            <p:nvPr/>
          </p:nvSpPr>
          <p:spPr>
            <a:xfrm>
              <a:off x="926685" y="2257110"/>
              <a:ext cx="3184071" cy="3616152"/>
            </a:xfrm>
            <a:prstGeom prst="rect">
              <a:avLst/>
            </a:prstGeom>
            <a:solidFill>
              <a:srgbClr val="DED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09A682B-1F90-7444-8C83-887962355FF3}"/>
                </a:ext>
              </a:extLst>
            </p:cNvPr>
            <p:cNvSpPr/>
            <p:nvPr/>
          </p:nvSpPr>
          <p:spPr>
            <a:xfrm>
              <a:off x="1930920" y="1665596"/>
              <a:ext cx="1183028" cy="11830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DED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EF287D-F0EE-E34E-A684-CD0DC7C81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369" y="5313972"/>
              <a:ext cx="828221" cy="82822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58AC726-037C-B046-86EE-BDFF12F85AE3}"/>
                </a:ext>
              </a:extLst>
            </p:cNvPr>
            <p:cNvSpPr/>
            <p:nvPr/>
          </p:nvSpPr>
          <p:spPr>
            <a:xfrm>
              <a:off x="4110756" y="2461846"/>
              <a:ext cx="7530259" cy="311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4F0F72-2DBF-854B-BADF-FD1B1F6B0937}"/>
                </a:ext>
              </a:extLst>
            </p:cNvPr>
            <p:cNvSpPr/>
            <p:nvPr/>
          </p:nvSpPr>
          <p:spPr>
            <a:xfrm>
              <a:off x="4400231" y="2656671"/>
              <a:ext cx="6951307" cy="2730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rgbClr val="367D55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공공자전거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국가나 지방자치단체에서 시민의 편의를 위해 만든 근거리 대중교통 수단으로 교통문제의 해결을 위해 많은 지자체에서 도입하는 시스템입니다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지난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2016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년부터 장기 방치 자전거를 수거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재생하여 공공자전거로 활용하고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현재 자전거 무료 대여소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바이크 스테이션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</a:t>
              </a: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부천시청역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 err="1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상동역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 err="1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신중동역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 err="1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송내역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부천시청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 err="1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굴포천</a:t>
              </a:r>
              <a:r>
                <a:rPr kumimoji="1"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의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총 </a:t>
              </a:r>
              <a:r>
                <a:rPr kumimoji="1" lang="en-US" altLang="ko-KR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7</a:t>
              </a:r>
              <a:r>
                <a:rPr kumimoji="1" lang="ko-KR" altLang="en-US" sz="1600" dirty="0">
                  <a:solidFill>
                    <a:srgbClr val="18293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개소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에 위치하고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하지만</a:t>
              </a:r>
              <a:r>
                <a:rPr kumimoji="1" lang="en-US" altLang="ko-KR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일일대여 및 </a:t>
              </a:r>
              <a:r>
                <a:rPr kumimoji="1" lang="en-US" altLang="ko-KR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30</a:t>
              </a:r>
              <a:r>
                <a:rPr kumimoji="1" lang="ko-KR" altLang="en-US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일 장기대여가 가능하나 시민 이용률이 낮다는 한계점을 가지고 있습니다</a:t>
              </a:r>
              <a:r>
                <a:rPr kumimoji="1" lang="en-US" altLang="ko-KR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r>
                <a:rPr lang="en-US" altLang="ko-KR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 </a:t>
              </a:r>
              <a:r>
                <a:rPr lang="en-US" altLang="ko-KR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출처 </a:t>
              </a:r>
              <a:r>
                <a:rPr lang="en-US" altLang="ko-KR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: </a:t>
              </a:r>
              <a:r>
                <a:rPr lang="ko-KR" altLang="en-US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부천형 스마트도시 구축 기본계획</a:t>
              </a:r>
              <a:r>
                <a:rPr lang="en-US" altLang="ko-KR" sz="1200" dirty="0">
                  <a:solidFill>
                    <a:srgbClr val="182932"/>
                  </a:solidFill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(2019~2023)</a:t>
              </a:r>
              <a:endParaRPr lang="ko-KR" altLang="en-US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D33039B-F25E-44F9-88ED-152482D7B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273" y="5540560"/>
              <a:ext cx="828222" cy="828222"/>
            </a:xfrm>
            <a:prstGeom prst="rect">
              <a:avLst/>
            </a:prstGeom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D00A8408-91EE-4761-8535-FE6422E2D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920" y="5146776"/>
              <a:ext cx="1178736" cy="1176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부천시, 생활SOC 사업 국비 115억 확보! &lt; 행정 &lt; 종합뉴스 &lt; 기사본문 - 부천신문">
              <a:extLst>
                <a:ext uri="{FF2B5EF4-FFF2-40B4-BE49-F238E27FC236}">
                  <a16:creationId xmlns:a16="http://schemas.microsoft.com/office/drawing/2014/main" id="{E8E6BFEA-664C-4F37-A6D0-149F623913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1" t="11011" r="20515" b="6537"/>
            <a:stretch/>
          </p:blipFill>
          <p:spPr bwMode="auto">
            <a:xfrm>
              <a:off x="2201937" y="1837328"/>
              <a:ext cx="592063" cy="83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CFB3E9-D1FF-4537-9D50-F2B34DB72C9B}"/>
                </a:ext>
              </a:extLst>
            </p:cNvPr>
            <p:cNvSpPr txBox="1"/>
            <p:nvPr/>
          </p:nvSpPr>
          <p:spPr>
            <a:xfrm>
              <a:off x="971320" y="3117710"/>
              <a:ext cx="3094799" cy="1327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 공공자전거</a:t>
              </a:r>
              <a:endParaRPr lang="en-US" altLang="ko-KR" sz="28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무료 대여 사업</a:t>
              </a:r>
              <a:endParaRPr lang="ko-KR" altLang="en-US" sz="28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6D130F-498E-4D23-860C-E16B0C515D9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2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3208</Words>
  <Application>Microsoft Office PowerPoint</Application>
  <PresentationFormat>와이드스크린</PresentationFormat>
  <Paragraphs>548</Paragraphs>
  <Slides>51</Slides>
  <Notes>36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ChosunilboNM</vt:lpstr>
      <vt:lpstr>조선일보명조</vt:lpstr>
      <vt:lpstr>Arial</vt:lpstr>
      <vt:lpstr>나눔바른고딕</vt:lpstr>
      <vt:lpstr>NanumBarunGothic</vt:lpstr>
      <vt:lpstr>맑은 고딕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장 소영</cp:lastModifiedBy>
  <cp:revision>243</cp:revision>
  <dcterms:created xsi:type="dcterms:W3CDTF">2018-10-06T07:20:02Z</dcterms:created>
  <dcterms:modified xsi:type="dcterms:W3CDTF">2021-04-27T05:49:55Z</dcterms:modified>
</cp:coreProperties>
</file>